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56" r:id="rId1"/>
  </p:sldMasterIdLst>
  <p:notesMasterIdLst>
    <p:notesMasterId r:id="rId23"/>
  </p:notesMasterIdLst>
  <p:sldIdLst>
    <p:sldId id="256" r:id="rId2"/>
    <p:sldId id="258" r:id="rId3"/>
    <p:sldId id="276" r:id="rId4"/>
    <p:sldId id="279" r:id="rId5"/>
    <p:sldId id="280" r:id="rId6"/>
    <p:sldId id="269" r:id="rId7"/>
    <p:sldId id="270" r:id="rId8"/>
    <p:sldId id="271" r:id="rId9"/>
    <p:sldId id="263" r:id="rId10"/>
    <p:sldId id="264" r:id="rId11"/>
    <p:sldId id="265" r:id="rId12"/>
    <p:sldId id="274" r:id="rId13"/>
    <p:sldId id="272" r:id="rId14"/>
    <p:sldId id="273" r:id="rId15"/>
    <p:sldId id="266" r:id="rId16"/>
    <p:sldId id="267" r:id="rId17"/>
    <p:sldId id="268" r:id="rId18"/>
    <p:sldId id="277" r:id="rId19"/>
    <p:sldId id="261" r:id="rId20"/>
    <p:sldId id="260" r:id="rId21"/>
    <p:sldId id="26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0401" autoAdjust="0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BAF89-3CBD-4C52-8B1D-F1F55014440C}" type="datetimeFigureOut">
              <a:rPr lang="en-US" smtClean="0"/>
              <a:t>11/6/15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D616B-0C1D-4D9A-B24F-3794E6F2A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1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say we know the current quantity</a:t>
            </a:r>
            <a:r>
              <a:rPr lang="en-US" baseline="0" dirty="0" smtClean="0"/>
              <a:t> demanded at this price…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D616B-0C1D-4D9A-B24F-3794E6F2A1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7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Then, the demand curve could be this…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D616B-0C1D-4D9A-B24F-3794E6F2A1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13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it could also be this? How can we differentiate?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D616B-0C1D-4D9A-B24F-3794E6F2A1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90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it could also be this? How can we differentiate?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D616B-0C1D-4D9A-B24F-3794E6F2A1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70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 seeing how</a:t>
            </a:r>
            <a:r>
              <a:rPr lang="en-US" baseline="0" dirty="0" smtClean="0"/>
              <a:t> much quantity is demanded when we set other prices.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D616B-0C1D-4D9A-B24F-3794E6F2A1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13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will give us the data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D616B-0C1D-4D9A-B24F-3794E6F2A1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01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bullet point: For example, 1 out of 100</a:t>
            </a:r>
            <a:r>
              <a:rPr lang="en-US" baseline="0" dirty="0" smtClean="0"/>
              <a:t> chance of a 5</a:t>
            </a:r>
            <a:r>
              <a:rPr lang="en-US" dirty="0" smtClean="0"/>
              <a:t>% in the US, 5</a:t>
            </a:r>
            <a:r>
              <a:rPr lang="en-US" baseline="0" dirty="0" smtClean="0"/>
              <a:t> out of 100</a:t>
            </a:r>
            <a:r>
              <a:rPr lang="en-US" dirty="0" smtClean="0"/>
              <a:t> in China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D616B-0C1D-4D9A-B24F-3794E6F2A1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87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third bullet</a:t>
            </a:r>
            <a:r>
              <a:rPr lang="en-US" baseline="0" dirty="0" smtClean="0"/>
              <a:t> point, reference literature on pricing with lock-in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D616B-0C1D-4D9A-B24F-3794E6F2A1C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85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A29C7BE-D496-8E4F-A8C8-538245220DCF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9E7BADF4-AB47-9049-9B09-BDBEF8C6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17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C7BE-D496-8E4F-A8C8-538245220DCF}" type="datetimeFigureOut">
              <a:rPr lang="en-US" smtClean="0"/>
              <a:t>11/6/15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ADF4-AB47-9049-9B09-BDBEF8C6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C7BE-D496-8E4F-A8C8-538245220DCF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ADF4-AB47-9049-9B09-BDBEF8C6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13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C7BE-D496-8E4F-A8C8-538245220DCF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ADF4-AB47-9049-9B09-BDBEF8C6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3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C7BE-D496-8E4F-A8C8-538245220DCF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ADF4-AB47-9049-9B09-BDBEF8C6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40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C7BE-D496-8E4F-A8C8-538245220DCF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ADF4-AB47-9049-9B09-BDBEF8C6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53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C7BE-D496-8E4F-A8C8-538245220DCF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ADF4-AB47-9049-9B09-BDBEF8C6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00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C7BE-D496-8E4F-A8C8-538245220DCF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ADF4-AB47-9049-9B09-BDBEF8C6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83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C7BE-D496-8E4F-A8C8-538245220DCF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ADF4-AB47-9049-9B09-BDBEF8C6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30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C7BE-D496-8E4F-A8C8-538245220DCF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ADF4-AB47-9049-9B09-BDBEF8C6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1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C7BE-D496-8E4F-A8C8-538245220DCF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ADF4-AB47-9049-9B09-BDBEF8C6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480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C7BE-D496-8E4F-A8C8-538245220DCF}" type="datetimeFigureOut">
              <a:rPr lang="en-US" smtClean="0"/>
              <a:t>11/6/15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ADF4-AB47-9049-9B09-BDBEF8C6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011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C7BE-D496-8E4F-A8C8-538245220DCF}" type="datetimeFigureOut">
              <a:rPr lang="en-US" smtClean="0"/>
              <a:t>11/6/15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ADF4-AB47-9049-9B09-BDBEF8C6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067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C7BE-D496-8E4F-A8C8-538245220DCF}" type="datetimeFigureOut">
              <a:rPr lang="en-US" smtClean="0"/>
              <a:t>11/6/15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ADF4-AB47-9049-9B09-BDBEF8C6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4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C7BE-D496-8E4F-A8C8-538245220DCF}" type="datetimeFigureOut">
              <a:rPr lang="en-US" smtClean="0"/>
              <a:t>11/6/15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ADF4-AB47-9049-9B09-BDBEF8C6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493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C7BE-D496-8E4F-A8C8-538245220DCF}" type="datetimeFigureOut">
              <a:rPr lang="en-US" smtClean="0"/>
              <a:t>11/6/15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ADF4-AB47-9049-9B09-BDBEF8C6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9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C7BE-D496-8E4F-A8C8-538245220DCF}" type="datetimeFigureOut">
              <a:rPr lang="en-US" smtClean="0"/>
              <a:t>11/6/15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ADF4-AB47-9049-9B09-BDBEF8C6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0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A29C7BE-D496-8E4F-A8C8-538245220DCF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E7BADF4-AB47-9049-9B09-BDBEF8C6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08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  <p:sldLayoutId id="2147484171" r:id="rId15"/>
    <p:sldLayoutId id="2147484172" r:id="rId16"/>
    <p:sldLayoutId id="21474841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72356"/>
            <a:ext cx="9144000" cy="1072443"/>
          </a:xfrm>
        </p:spPr>
        <p:txBody>
          <a:bodyPr>
            <a:normAutofit/>
          </a:bodyPr>
          <a:lstStyle/>
          <a:p>
            <a:r>
              <a:rPr lang="en-US" dirty="0" err="1" smtClean="0"/>
              <a:t>Kabam</a:t>
            </a:r>
            <a:r>
              <a:rPr lang="en-US" dirty="0" smtClean="0"/>
              <a:t> Collider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75378"/>
            <a:ext cx="9144000" cy="2393244"/>
          </a:xfrm>
        </p:spPr>
        <p:txBody>
          <a:bodyPr>
            <a:normAutofit/>
          </a:bodyPr>
          <a:lstStyle/>
          <a:p>
            <a:r>
              <a:rPr lang="en-US" u="sng" dirty="0" smtClean="0"/>
              <a:t>Team</a:t>
            </a:r>
          </a:p>
          <a:p>
            <a:r>
              <a:rPr lang="en-US" dirty="0" smtClean="0"/>
              <a:t>The Visible Hand</a:t>
            </a:r>
          </a:p>
          <a:p>
            <a:endParaRPr lang="en-US" dirty="0"/>
          </a:p>
          <a:p>
            <a:r>
              <a:rPr lang="en-US" u="sng" dirty="0" smtClean="0"/>
              <a:t>Members</a:t>
            </a:r>
          </a:p>
          <a:p>
            <a:r>
              <a:rPr lang="en-US" dirty="0" err="1" smtClean="0"/>
              <a:t>Zarek</a:t>
            </a:r>
            <a:r>
              <a:rPr lang="en-US" dirty="0" smtClean="0"/>
              <a:t> </a:t>
            </a:r>
            <a:r>
              <a:rPr lang="en-US" dirty="0" err="1" smtClean="0"/>
              <a:t>Brot</a:t>
            </a:r>
            <a:r>
              <a:rPr lang="en-US" dirty="0" smtClean="0"/>
              <a:t>-Goldberg, Ph.D. student in Economics</a:t>
            </a:r>
          </a:p>
          <a:p>
            <a:r>
              <a:rPr lang="en-US" dirty="0" smtClean="0"/>
              <a:t>Jordan Ou, Ph.D. candidate in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16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404" y="2141538"/>
            <a:ext cx="4866216" cy="3649662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441" y="365125"/>
            <a:ext cx="7749117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97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404" y="2141538"/>
            <a:ext cx="4866216" cy="3649662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441" y="365125"/>
            <a:ext cx="7749118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46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Concerns ABOUT current data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Suppose we want to set prices of Marvel in China. Current </a:t>
            </a:r>
            <a:r>
              <a:rPr lang="en-US" dirty="0" smtClean="0"/>
              <a:t>data is some combination of:</a:t>
            </a:r>
          </a:p>
          <a:p>
            <a:pPr lvl="1"/>
            <a:r>
              <a:rPr lang="en-US" dirty="0" smtClean="0"/>
              <a:t>Same product in a different region (Marvel in the U.S.)</a:t>
            </a:r>
          </a:p>
          <a:p>
            <a:pPr lvl="1"/>
            <a:r>
              <a:rPr lang="en-US" dirty="0" smtClean="0"/>
              <a:t>Different product in the same region (Fast and Furious in China)</a:t>
            </a:r>
          </a:p>
          <a:p>
            <a:pPr lvl="1"/>
            <a:r>
              <a:rPr lang="en-US" smtClean="0"/>
              <a:t>Industry </a:t>
            </a:r>
            <a:r>
              <a:rPr lang="en-US" smtClean="0"/>
              <a:t>research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main concerns:</a:t>
            </a:r>
          </a:p>
          <a:p>
            <a:r>
              <a:rPr lang="en-US" dirty="0" smtClean="0"/>
              <a:t>Above information often only one price/quantity </a:t>
            </a:r>
            <a:r>
              <a:rPr lang="en-US" dirty="0" smtClean="0"/>
              <a:t>observation </a:t>
            </a:r>
            <a:r>
              <a:rPr lang="en-US" dirty="0" smtClean="0"/>
              <a:t>per game</a:t>
            </a:r>
          </a:p>
          <a:p>
            <a:pPr lvl="1"/>
            <a:r>
              <a:rPr lang="en-US" dirty="0" smtClean="0"/>
              <a:t>Can’t really estimate demand at other prices</a:t>
            </a:r>
            <a:endParaRPr lang="en-US" dirty="0"/>
          </a:p>
          <a:p>
            <a:r>
              <a:rPr lang="en-US" dirty="0" smtClean="0"/>
              <a:t>Current data relies on advanced econometrics, machine learning</a:t>
            </a:r>
          </a:p>
          <a:p>
            <a:pPr lvl="1"/>
            <a:r>
              <a:rPr lang="en-US" dirty="0" smtClean="0"/>
              <a:t>Biased estimates from OLS-based methods (omitted/confounding variables)</a:t>
            </a:r>
          </a:p>
          <a:p>
            <a:pPr lvl="1"/>
            <a:r>
              <a:rPr lang="en-US" dirty="0" smtClean="0"/>
              <a:t>Out-of-sample inaccuracy from machine learning (</a:t>
            </a:r>
            <a:r>
              <a:rPr lang="en-US" dirty="0" err="1" smtClean="0"/>
              <a:t>overfitting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2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estimating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Let’s run an experiment (A/B testing) instead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Assign a subset of players in a region into a control or treatment group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Each group sees a different price for in-game items</a:t>
            </a:r>
          </a:p>
          <a:p>
            <a:endParaRPr lang="en-US" dirty="0"/>
          </a:p>
          <a:p>
            <a:r>
              <a:rPr lang="en-US" dirty="0" smtClean="0"/>
              <a:t>Each group provides a data point on price and quantity</a:t>
            </a:r>
          </a:p>
          <a:p>
            <a:pPr lvl="1"/>
            <a:r>
              <a:rPr lang="en-US" dirty="0" smtClean="0"/>
              <a:t>Effectively allows for tracing out demand curve for each region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Significant advantages over previously mentioned methods</a:t>
            </a:r>
          </a:p>
          <a:p>
            <a:pPr lvl="1"/>
            <a:r>
              <a:rPr lang="en-US" dirty="0" smtClean="0"/>
              <a:t>Confounding variables controlled for in aggregate</a:t>
            </a:r>
          </a:p>
          <a:p>
            <a:pPr lvl="1"/>
            <a:r>
              <a:rPr lang="en-US" dirty="0" smtClean="0"/>
              <a:t>Data-driven: very few statistical and model assumptions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9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404" y="2141538"/>
            <a:ext cx="4866216" cy="3649662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441" y="365125"/>
            <a:ext cx="7749118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20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404" y="2141538"/>
            <a:ext cx="4866216" cy="3649662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441" y="365125"/>
            <a:ext cx="7749118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26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404" y="2141538"/>
            <a:ext cx="4866216" cy="3649662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441" y="365125"/>
            <a:ext cx="7749118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88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404" y="2141538"/>
            <a:ext cx="4866216" cy="3649662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441" y="365125"/>
            <a:ext cx="7749118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1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Results Into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estimating our demand curve, how to translate to ongoing strategy?</a:t>
            </a:r>
          </a:p>
          <a:p>
            <a:endParaRPr lang="en-US" dirty="0" smtClean="0"/>
          </a:p>
          <a:p>
            <a:r>
              <a:rPr lang="en-US" dirty="0" smtClean="0"/>
              <a:t>Could use different </a:t>
            </a:r>
            <a:r>
              <a:rPr lang="en-US" dirty="0"/>
              <a:t>posted </a:t>
            </a:r>
            <a:r>
              <a:rPr lang="en-US" dirty="0" smtClean="0"/>
              <a:t>prices, but leads </a:t>
            </a:r>
            <a:r>
              <a:rPr lang="en-US" dirty="0"/>
              <a:t>to user concerns over fairness and </a:t>
            </a:r>
            <a:r>
              <a:rPr lang="en-US" dirty="0" smtClean="0"/>
              <a:t>balance</a:t>
            </a:r>
          </a:p>
          <a:p>
            <a:endParaRPr lang="en-US" dirty="0"/>
          </a:p>
          <a:p>
            <a:r>
              <a:rPr lang="en-US" dirty="0" smtClean="0"/>
              <a:t>Our </a:t>
            </a:r>
            <a:r>
              <a:rPr lang="en-US" dirty="0"/>
              <a:t>proposal to solve this: </a:t>
            </a:r>
            <a:r>
              <a:rPr lang="en-US" dirty="0" smtClean="0"/>
              <a:t>Rather </a:t>
            </a:r>
            <a:r>
              <a:rPr lang="en-US" dirty="0"/>
              <a:t>than set different posted prices for different regions, </a:t>
            </a:r>
            <a:r>
              <a:rPr lang="en-US" b="1" i="1" dirty="0"/>
              <a:t>set up random sales, whose frequency </a:t>
            </a:r>
            <a:r>
              <a:rPr lang="en-US" b="1" i="1" dirty="0" smtClean="0"/>
              <a:t>and magnitude varies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7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Sales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day, the game randomly decides whether or not to run a sale, and how large the sale is</a:t>
            </a:r>
          </a:p>
          <a:p>
            <a:pPr lvl="1"/>
            <a:r>
              <a:rPr lang="en-US" dirty="0" smtClean="0"/>
              <a:t>Sale applies to region</a:t>
            </a:r>
          </a:p>
          <a:p>
            <a:r>
              <a:rPr lang="en-US" dirty="0" smtClean="0"/>
              <a:t>Sale gives an X% discount for all item purchases that day</a:t>
            </a:r>
          </a:p>
          <a:p>
            <a:r>
              <a:rPr lang="en-US" dirty="0" smtClean="0"/>
              <a:t>Unknown to users, probability of sale varies across regions</a:t>
            </a:r>
          </a:p>
          <a:p>
            <a:endParaRPr lang="en-US" dirty="0"/>
          </a:p>
          <a:p>
            <a:r>
              <a:rPr lang="en-US" dirty="0" smtClean="0"/>
              <a:t>How to calculate best sales strategy? </a:t>
            </a:r>
          </a:p>
          <a:p>
            <a:pPr lvl="1"/>
            <a:r>
              <a:rPr lang="en-US" dirty="0" smtClean="0"/>
              <a:t>Depends on full shape of demand curve</a:t>
            </a:r>
          </a:p>
          <a:p>
            <a:pPr lvl="1"/>
            <a:r>
              <a:rPr lang="en-US" dirty="0" smtClean="0"/>
              <a:t>Can and should integrate other game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8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and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do we deal with Apple’s strict pricing tiers?</a:t>
            </a:r>
          </a:p>
          <a:p>
            <a:pPr lvl="1"/>
            <a:r>
              <a:rPr lang="en-US" dirty="0" smtClean="0"/>
              <a:t>Implement region-specific sales strategies instead</a:t>
            </a:r>
          </a:p>
          <a:p>
            <a:endParaRPr lang="en-US" dirty="0"/>
          </a:p>
          <a:p>
            <a:r>
              <a:rPr lang="en-US" dirty="0" smtClean="0"/>
              <a:t>How do we establish the optimal “price”?</a:t>
            </a:r>
          </a:p>
          <a:p>
            <a:pPr lvl="1"/>
            <a:r>
              <a:rPr lang="en-US" dirty="0" smtClean="0"/>
              <a:t>Finding the optimal sales strategy requires knowing </a:t>
            </a:r>
            <a:r>
              <a:rPr lang="en-US" i="1" dirty="0" smtClean="0"/>
              <a:t>only </a:t>
            </a:r>
            <a:r>
              <a:rPr lang="en-US" dirty="0" smtClean="0"/>
              <a:t>the demand curve</a:t>
            </a:r>
          </a:p>
          <a:p>
            <a:endParaRPr lang="en-US" dirty="0"/>
          </a:p>
          <a:p>
            <a:r>
              <a:rPr lang="en-US" dirty="0" smtClean="0"/>
              <a:t>How do we estimate demand?</a:t>
            </a:r>
          </a:p>
          <a:p>
            <a:pPr lvl="1"/>
            <a:r>
              <a:rPr lang="en-US" dirty="0" smtClean="0"/>
              <a:t>Run an experiment (A/B testing) for each region, varying the sales strategy for each treatment group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Final implementation and extensions</a:t>
            </a:r>
          </a:p>
        </p:txBody>
      </p:sp>
    </p:spTree>
    <p:extLst>
      <p:ext uri="{BB962C8B-B14F-4D97-AF65-F5344CB8AC3E}">
        <p14:creationId xmlns:p14="http://schemas.microsoft.com/office/powerpoint/2010/main" val="10576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Sales?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posted prices lead to user concerns over fairness and balance</a:t>
            </a:r>
          </a:p>
          <a:p>
            <a:r>
              <a:rPr lang="en-US" dirty="0" err="1" smtClean="0"/>
              <a:t>Kabam</a:t>
            </a:r>
            <a:r>
              <a:rPr lang="en-US" dirty="0" smtClean="0"/>
              <a:t> can still capture high revenues from high purchasing power users—they may buy even when there is no sale</a:t>
            </a:r>
          </a:p>
          <a:p>
            <a:r>
              <a:rPr lang="en-US" dirty="0" smtClean="0"/>
              <a:t>Use of sales may pull low purchasing power users into buying and turn them into high purchase users via ‘lock-in’ and investment in game</a:t>
            </a:r>
          </a:p>
          <a:p>
            <a:endParaRPr lang="en-US" sz="1200" dirty="0"/>
          </a:p>
          <a:p>
            <a:r>
              <a:rPr lang="en-US" dirty="0" smtClean="0"/>
              <a:t>Easy to brand</a:t>
            </a:r>
          </a:p>
          <a:p>
            <a:r>
              <a:rPr lang="en-US" dirty="0" smtClean="0"/>
              <a:t>Can combine with different posted prices if desired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86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this method, the sky’s the limit when it comes to how to target sales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Implement user-specific promotions and strategies </a:t>
            </a:r>
          </a:p>
          <a:p>
            <a:pPr lvl="1"/>
            <a:r>
              <a:rPr lang="en-US" dirty="0" smtClean="0"/>
              <a:t>Incorporate characteristics such as level, frequency of play, past buying behavior</a:t>
            </a:r>
          </a:p>
          <a:p>
            <a:pPr lvl="1"/>
            <a:r>
              <a:rPr lang="en-US" dirty="0" smtClean="0"/>
              <a:t>Coupon targeting frequently used by large retailers &amp; advertisers</a:t>
            </a:r>
          </a:p>
          <a:p>
            <a:pPr lvl="1"/>
            <a:r>
              <a:rPr lang="en-US" dirty="0" smtClean="0"/>
              <a:t>Highly flexible, can be adjusted easily on the fly without disrupting user experience</a:t>
            </a:r>
          </a:p>
          <a:p>
            <a:endParaRPr lang="en-US" dirty="0"/>
          </a:p>
          <a:p>
            <a:r>
              <a:rPr lang="en-US" dirty="0" smtClean="0"/>
              <a:t>Consider using insights on region-specific preferences and demand when designing future games</a:t>
            </a:r>
          </a:p>
          <a:p>
            <a:pPr lvl="1"/>
            <a:r>
              <a:rPr lang="en-US" dirty="0" smtClean="0"/>
              <a:t>Example: Adjusting probabilities of receiving different heroes from each crystal (Marvel)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3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Regional “Prices”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We want to vary prices for buying in-game currency across regions, but because of Apple’s restrictions, adjusting exchange rate not possible</a:t>
            </a:r>
          </a:p>
          <a:p>
            <a:endParaRPr lang="en-US" dirty="0" smtClean="0"/>
          </a:p>
          <a:p>
            <a:r>
              <a:rPr lang="en-US" dirty="0" smtClean="0"/>
              <a:t>Instead, we consider thinking about discounts on the prices of in-game items (in terms of in-game currency) </a:t>
            </a:r>
            <a:endParaRPr lang="en-US" dirty="0"/>
          </a:p>
          <a:p>
            <a:pPr lvl="1"/>
            <a:r>
              <a:rPr lang="en-US" dirty="0"/>
              <a:t>This changes the value of purchasing units with real </a:t>
            </a:r>
            <a:r>
              <a:rPr lang="en-US" dirty="0" smtClean="0"/>
              <a:t>currency</a:t>
            </a:r>
          </a:p>
          <a:p>
            <a:endParaRPr lang="en-US" dirty="0"/>
          </a:p>
          <a:p>
            <a:r>
              <a:rPr lang="en-US" dirty="0" smtClean="0"/>
              <a:t>Effectively similar (potentially better even) to adjusting exchange rate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424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Consumer Path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4395" y="3165509"/>
            <a:ext cx="1140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Dollars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677455" y="3165509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Units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473559" y="3165509"/>
            <a:ext cx="880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Items</a:t>
            </a:r>
            <a:endParaRPr lang="en-US" sz="2400" dirty="0"/>
          </a:p>
        </p:txBody>
      </p:sp>
      <p:sp>
        <p:nvSpPr>
          <p:cNvPr id="20" name="Right Arrow 19"/>
          <p:cNvSpPr/>
          <p:nvPr/>
        </p:nvSpPr>
        <p:spPr>
          <a:xfrm>
            <a:off x="1864427" y="3051958"/>
            <a:ext cx="3813028" cy="6887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6514543" y="3051957"/>
            <a:ext cx="3959015" cy="6887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8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Consumer Path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4395" y="3165509"/>
            <a:ext cx="1140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Dollars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677455" y="3165509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Units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473559" y="3165509"/>
            <a:ext cx="880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Items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696055" y="5438896"/>
            <a:ext cx="2149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Can’t change this!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053458" y="5445928"/>
            <a:ext cx="31354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 we’ll change this instead!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770941" y="4185670"/>
            <a:ext cx="0" cy="1260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8591634" y="4178638"/>
            <a:ext cx="0" cy="1260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Right Arrow 19"/>
          <p:cNvSpPr/>
          <p:nvPr/>
        </p:nvSpPr>
        <p:spPr>
          <a:xfrm>
            <a:off x="1864427" y="3051958"/>
            <a:ext cx="3813028" cy="6887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6514543" y="3051957"/>
            <a:ext cx="3959015" cy="6887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6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the optimal </a:t>
            </a:r>
            <a:r>
              <a:rPr lang="en-US" dirty="0"/>
              <a:t>p</a:t>
            </a:r>
            <a:r>
              <a:rPr lang="en-US" dirty="0" smtClean="0"/>
              <a:t>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Objective: Price </a:t>
            </a:r>
            <a:r>
              <a:rPr lang="en-US" i="1" dirty="0" smtClean="0"/>
              <a:t>p</a:t>
            </a:r>
            <a:r>
              <a:rPr lang="en-US" dirty="0" smtClean="0"/>
              <a:t> maximizes revenue</a:t>
            </a:r>
          </a:p>
          <a:p>
            <a:pPr lvl="1"/>
            <a:r>
              <a:rPr lang="en-US" dirty="0" smtClean="0"/>
              <a:t>Assuming zero marginal costs of providing virtual good</a:t>
            </a:r>
          </a:p>
          <a:p>
            <a:endParaRPr lang="en-US" dirty="0"/>
          </a:p>
          <a:p>
            <a:r>
              <a:rPr lang="en-US" dirty="0" smtClean="0"/>
              <a:t>Revenue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p) </a:t>
            </a:r>
            <a:r>
              <a:rPr lang="en-US" dirty="0" smtClean="0"/>
              <a:t>= </a:t>
            </a:r>
            <a:r>
              <a:rPr lang="en-US" i="1" dirty="0" smtClean="0"/>
              <a:t>p</a:t>
            </a:r>
            <a:r>
              <a:rPr lang="en-US" dirty="0" smtClean="0"/>
              <a:t> x 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 is quantity demanded for the virtual good at price </a:t>
            </a:r>
            <a:r>
              <a:rPr lang="en-US" i="1" dirty="0" smtClean="0"/>
              <a:t>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Main information we need is just demand each region</a:t>
            </a:r>
          </a:p>
          <a:p>
            <a:pPr lvl="1"/>
            <a:r>
              <a:rPr lang="en-US" dirty="0" smtClean="0"/>
              <a:t>What is the best and most accurate method of estimating demand?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0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should we estimate demand?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Demand curve describes the relationship between price and the quantity consumers want to buy</a:t>
            </a:r>
          </a:p>
          <a:p>
            <a:endParaRPr lang="en-US" dirty="0" smtClean="0"/>
          </a:p>
          <a:p>
            <a:r>
              <a:rPr lang="en-US" dirty="0"/>
              <a:t>So many confounding variables can affect the price/quantity relationship, resulting in biased or noisy demand </a:t>
            </a:r>
            <a:r>
              <a:rPr lang="en-US" dirty="0" smtClean="0"/>
              <a:t>estimates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Ideal data for estimating demand: Different </a:t>
            </a:r>
            <a:r>
              <a:rPr lang="en-US" dirty="0" smtClean="0"/>
              <a:t>(</a:t>
            </a:r>
            <a:r>
              <a:rPr lang="en-US" i="1" dirty="0" err="1" smtClean="0"/>
              <a:t>p</a:t>
            </a:r>
            <a:r>
              <a:rPr lang="en-US" dirty="0" err="1" smtClean="0"/>
              <a:t>,</a:t>
            </a:r>
            <a:r>
              <a:rPr lang="en-US" i="1" dirty="0" err="1" smtClean="0"/>
              <a:t>q</a:t>
            </a:r>
            <a:r>
              <a:rPr lang="en-US" dirty="0"/>
              <a:t>) points in the </a:t>
            </a:r>
            <a:r>
              <a:rPr lang="en-US" i="1" dirty="0"/>
              <a:t>exact same</a:t>
            </a:r>
            <a:r>
              <a:rPr lang="en-US" dirty="0"/>
              <a:t>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region, time and </a:t>
            </a:r>
            <a:r>
              <a:rPr lang="en-US" dirty="0" smtClean="0"/>
              <a:t>market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45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Concerns About current data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Suppose we want to set prices of Marvel in China. Current data is some combination of:</a:t>
            </a:r>
          </a:p>
          <a:p>
            <a:pPr lvl="1"/>
            <a:r>
              <a:rPr lang="en-US" dirty="0" smtClean="0"/>
              <a:t>Same product in a different region (Marvel in the U.S.)</a:t>
            </a:r>
          </a:p>
          <a:p>
            <a:pPr lvl="1"/>
            <a:r>
              <a:rPr lang="en-US" dirty="0" smtClean="0"/>
              <a:t>Different product in the same region (Fast and Furious in China)</a:t>
            </a:r>
          </a:p>
          <a:p>
            <a:pPr lvl="1"/>
            <a:r>
              <a:rPr lang="en-US" dirty="0" smtClean="0"/>
              <a:t>Industry research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main concerns:</a:t>
            </a:r>
          </a:p>
          <a:p>
            <a:r>
              <a:rPr lang="en-US" dirty="0" smtClean="0"/>
              <a:t>Above information often observe one price/quantity per game</a:t>
            </a:r>
          </a:p>
          <a:p>
            <a:pPr lvl="1"/>
            <a:r>
              <a:rPr lang="en-US" dirty="0" smtClean="0"/>
              <a:t>Can’t really estimate demand at other prices</a:t>
            </a:r>
            <a:endParaRPr lang="en-US" dirty="0"/>
          </a:p>
          <a:p>
            <a:r>
              <a:rPr lang="en-US" dirty="0" smtClean="0"/>
              <a:t>Current data relies on advanced econometrics, machine learning</a:t>
            </a:r>
          </a:p>
          <a:p>
            <a:pPr lvl="1"/>
            <a:r>
              <a:rPr lang="en-US" dirty="0" smtClean="0"/>
              <a:t>Biased estimates from OLS-based methods (omitted/confounding variables)</a:t>
            </a:r>
          </a:p>
          <a:p>
            <a:pPr lvl="1"/>
            <a:r>
              <a:rPr lang="en-US" dirty="0" smtClean="0"/>
              <a:t>Out-of-sample inaccuracy from machine learning (</a:t>
            </a:r>
            <a:r>
              <a:rPr lang="en-US" dirty="0" err="1" smtClean="0"/>
              <a:t>overfitting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1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992" y="365760"/>
            <a:ext cx="7754112" cy="5815584"/>
          </a:xfrm>
        </p:spPr>
      </p:pic>
    </p:spTree>
    <p:extLst>
      <p:ext uri="{BB962C8B-B14F-4D97-AF65-F5344CB8AC3E}">
        <p14:creationId xmlns:p14="http://schemas.microsoft.com/office/powerpoint/2010/main" val="351760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1433</TotalTime>
  <Words>964</Words>
  <Application>Microsoft Macintosh PowerPoint</Application>
  <PresentationFormat>Widescreen</PresentationFormat>
  <Paragraphs>135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Celestial</vt:lpstr>
      <vt:lpstr>Kabam Collider Proposal</vt:lpstr>
      <vt:lpstr>Agenda and Overview</vt:lpstr>
      <vt:lpstr>Setting Regional “Prices”</vt:lpstr>
      <vt:lpstr>Typical Consumer Path</vt:lpstr>
      <vt:lpstr>Typical Consumer Path</vt:lpstr>
      <vt:lpstr>Establishing the optimal price</vt:lpstr>
      <vt:lpstr>How should we estimate demand?</vt:lpstr>
      <vt:lpstr>Concerns About current data and methods</vt:lpstr>
      <vt:lpstr>PowerPoint Presentation</vt:lpstr>
      <vt:lpstr>PowerPoint Presentation</vt:lpstr>
      <vt:lpstr>PowerPoint Presentation</vt:lpstr>
      <vt:lpstr>Concerns ABOUT current data and methods</vt:lpstr>
      <vt:lpstr>Proposal for estimating demand</vt:lpstr>
      <vt:lpstr>PowerPoint Presentation</vt:lpstr>
      <vt:lpstr>PowerPoint Presentation</vt:lpstr>
      <vt:lpstr>PowerPoint Presentation</vt:lpstr>
      <vt:lpstr>PowerPoint Presentation</vt:lpstr>
      <vt:lpstr>Transforming Results Into Action</vt:lpstr>
      <vt:lpstr>How Sales Work</vt:lpstr>
      <vt:lpstr>Why Sales?</vt:lpstr>
      <vt:lpstr>Extensions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Ou</dc:creator>
  <cp:lastModifiedBy>Jordan Ou</cp:lastModifiedBy>
  <cp:revision>77</cp:revision>
  <dcterms:created xsi:type="dcterms:W3CDTF">2015-11-04T18:32:37Z</dcterms:created>
  <dcterms:modified xsi:type="dcterms:W3CDTF">2015-11-06T21:06:37Z</dcterms:modified>
</cp:coreProperties>
</file>