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7" r:id="rId2"/>
    <p:sldId id="274" r:id="rId3"/>
    <p:sldId id="260" r:id="rId4"/>
    <p:sldId id="268" r:id="rId5"/>
    <p:sldId id="261" r:id="rId6"/>
    <p:sldId id="262" r:id="rId7"/>
    <p:sldId id="271" r:id="rId8"/>
    <p:sldId id="263" r:id="rId9"/>
    <p:sldId id="272" r:id="rId10"/>
    <p:sldId id="264" r:id="rId11"/>
    <p:sldId id="265" r:id="rId12"/>
    <p:sldId id="270" r:id="rId13"/>
    <p:sldId id="276" r:id="rId14"/>
    <p:sldId id="277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988"/>
    <a:srgbClr val="024984"/>
    <a:srgbClr val="255F93"/>
    <a:srgbClr val="008000"/>
    <a:srgbClr val="225686"/>
    <a:srgbClr val="20517E"/>
    <a:srgbClr val="024780"/>
    <a:srgbClr val="025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77B09-8208-41E0-B5F0-60C28B93C6CA}" v="1" dt="2022-04-05T02:30:23.692"/>
    <p1510:client id="{5B462395-DCBF-4B7F-B0A6-EA55FDB1E49D}" v="130" dt="2022-04-05T02:56:13.197"/>
    <p1510:client id="{652A22A9-5CF8-4671-B59F-4CA02E036BAC}" v="24" dt="2022-04-05T05:52:51.530"/>
    <p1510:client id="{678B62D4-5F03-44BE-8143-B127BA6BB37E}" v="7" dt="2022-04-03T16:46:08.343"/>
    <p1510:client id="{8131C893-DBA1-42D6-AA01-1EF0948CD687}" v="222" dt="2022-04-05T00:43:58.776"/>
    <p1510:client id="{A3C592BD-D1F7-4811-821C-097E66738326}" v="208" dt="2022-04-05T19:50:15.963"/>
    <p1510:client id="{A5DB1820-455E-40A4-85D2-2AFD263BBEBC}" v="118" dt="2022-04-05T06:26:19.675"/>
    <p1510:client id="{C1F4D6AB-F5D3-4706-A622-D697F4B7BC12}" v="44" dt="2022-04-05T02:35:31.778"/>
    <p1510:client id="{C8967E80-E35B-4FE2-8040-9026FA658117}" v="5" dt="2022-04-05T16:26:09.083"/>
    <p1510:client id="{D6C251AA-E83E-42C9-BD13-6AF41F596C1F}" v="756" dt="2022-04-04T04:34:51.115"/>
    <p1510:client id="{F3504E14-F23D-4B8C-8BA1-8677E149AE35}" v="6" dt="2022-04-04T16:02:57.261"/>
    <p1510:client id="{F69A89C4-DA55-437E-99E2-BA221CF988EC}" v="5" dt="2022-04-03T16:45:47.054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77841-46BA-4DD6-9270-6D7AEE2E050C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A0076-2A35-4154-97D8-6F313F5B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A0076-2A35-4154-97D8-6F313F5B4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There are no MR adoption in Semi equipment manufactures yet due to the common barriers, as well as unique challenges arising from this specific domain:</a:t>
            </a:r>
            <a:endParaRPr lang="en-US">
              <a:solidFill>
                <a:schemeClr val="bg1"/>
              </a:solidFill>
              <a:effectLst/>
            </a:endParaRPr>
          </a:p>
          <a:p>
            <a:pPr marL="460375" indent="-46037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know enough</a:t>
            </a:r>
          </a:p>
          <a:p>
            <a:pPr marL="1027113" lvl="1" indent="-33972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Don’t have enough expertise to know what it take it to make it successful.</a:t>
            </a:r>
          </a:p>
          <a:p>
            <a:pPr marL="1027113" lvl="1" indent="-33972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Not sure whether the current SW platform can easily create MR applications for Semi manufacturers </a:t>
            </a:r>
          </a:p>
          <a:p>
            <a:pPr marL="460375" indent="-46037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have the budget </a:t>
            </a:r>
          </a:p>
          <a:p>
            <a:pPr marL="1027113" lvl="1" indent="-33972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This is not part of annual budget and need ROI model to convince executives to invest</a:t>
            </a:r>
          </a:p>
          <a:p>
            <a:pPr marL="460375" indent="-46037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too long to implement </a:t>
            </a:r>
          </a:p>
          <a:p>
            <a:pPr marL="1027113" lvl="1" indent="-33972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Time for implementing may not meet the product development schedule</a:t>
            </a:r>
          </a:p>
          <a:p>
            <a:pPr marL="460375" indent="-46037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have enough deployment training </a:t>
            </a:r>
          </a:p>
          <a:p>
            <a:pPr marL="1027113" lvl="1" indent="-33972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Training may not be enough for being effective and efficient</a:t>
            </a:r>
          </a:p>
          <a:p>
            <a:pPr marL="460375" indent="-46037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Unsure about scalability in organization </a:t>
            </a:r>
          </a:p>
          <a:p>
            <a:pPr marL="1027113" lvl="1" indent="-339725" rtl="0" fontAlgn="base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</a:rPr>
              <a:t>Even with success of POC, change management in a  whole organization is  different challenge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A0076-2A35-4154-97D8-6F313F5B4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EAE0-A17A-4E4C-BEA7-FFDBFCB17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98898-A30B-4761-90B5-2BD4EE4CF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CEC2-B6CB-4BDD-BC96-70085F32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EA4E-1815-43F6-8857-709BE81AD45F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6A94-E41C-4A6B-9132-84BDED89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7CD8B-2BF1-4FB7-8243-26E57B21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C0F9-E2BA-4CAE-A75B-9D2948A5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553F0-6FF4-4CD5-B6D9-8337ED830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5E95-9B94-4DD6-9959-9A676C95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896-C39A-4CD9-863D-5D98E52AB98A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54404-D808-450A-84BD-4729CC51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7BAC6-2357-47EB-B88A-76F1B640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2B7C9-B020-40D6-9D10-36B22C199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9E48F-FA93-44F2-BC0A-6F4101FAB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8A98-0A07-4D00-8516-0391A7B9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BA57-EBB3-45B6-BC02-17698F3B8564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2D55-7BC9-4A21-803B-BC01FAFD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B1156-2443-4788-B6F8-EA7FCC0D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0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5512-ED28-4AA9-BBEF-63DE54ED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59B2-300F-489B-B956-786BF6AC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116E-E7D8-4FB5-8E90-A6C3433F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9D87-CD5C-4ED1-8A1A-9CBBE34CFFAA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1A1B0-5C0C-4FA1-AD6F-DA9C9DBC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0E492-0D17-4BD0-9914-379A59D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B64F-F01D-4602-A91E-9EC8B46D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E3BD-409E-4DB9-A35A-7C3F8F51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FDCD4-0615-4B2C-B66B-DE9C068C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6CB2-0BCE-4CB6-BCF1-5561964F380C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5B825-1CD4-48E6-94A0-1612DD0C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31A3-5619-46CD-990E-95702784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B989-1E0B-4B3B-A25C-69DE195E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64BE-568A-4F9C-A7B8-458724D51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F4055-F409-4D62-9729-16A4213BA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B559B-EB06-4CDB-AA82-B5171623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B06-6DBD-4B3D-BF3E-EFD454B79FC7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762AF-3B44-4E33-91D7-B96DEDF3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B6487-C1B1-4B0E-AA0C-9C6D8F00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0EB4-9E6C-40A0-B086-4D45DEF2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1A81-62F1-422D-97C2-6B9C541E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E8D2-14E9-4F87-A829-90525D5AE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00727-491C-40C7-91BF-3FD18AFE8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CE1D7-B608-4848-B25E-500858232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D48B2-85E7-4D42-8F86-5A0FB3A4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A8D1-A134-404B-A5BF-D289D0EA1C66}" type="datetime1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7B4FE-C610-47EF-B6CB-DA20AAF2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29B585-47FE-4DE1-AE45-1FA1EF8B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AB61-EC3C-4391-8BC7-44718AD6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0569E-0012-44A8-B447-29B4C960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91D0-6EEA-4B9F-866C-D8D640CBD069}" type="datetime1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8C4C-E353-41B1-8606-B6166DBE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48583-BC75-4054-B7E5-FD47CA58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351E8-038A-4409-925F-A985B2B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B05-6CB3-4711-8CD0-EB7D90D21DA0}" type="datetime1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E2B15-DB1B-4A2B-A430-73F758D7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DCDA3-411C-4F15-9EBA-2003818C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F75-1CF0-4239-8A1F-4DB5991C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AB1D-9EDC-4E39-B65E-D34EE878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6C668-4271-4C7C-B0A8-DB441CBC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26806-54B5-41C6-AB27-68D2D331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A1EB-AAC7-4F1A-A134-F70B8423AA0A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5D901-614E-4217-977D-FA6095B3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67F90-5497-4D5D-BAAB-C53D3FDE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E610-A392-4D4A-BA32-1910C13C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12C7D-CFD2-4E9E-AD11-F4BA761B6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4512E-10CC-4E22-9EB7-833454007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2B567-CFAF-421C-8E34-4703085A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CFAC-6B12-4889-91D8-9C48B11CA6A6}" type="datetime1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0496C-5412-47E0-928C-29636F27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D4201-C288-4BC8-A1DA-8F99CED8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776F6-2870-4EC1-B7BD-28D2CDC7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391EC-5F79-49D0-BA3C-7F6802D5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3F383-FAE6-429B-80C3-AF4760570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8E39-31C6-4EF7-B883-C51F03448385}" type="datetime1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075BB-9BFF-45B8-9B44-548BEC320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0AF1-D251-4735-AF6D-0F842C3F9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9386-4F82-416A-9272-11446C142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732-line-pointer-arrow-red-free-transparent-image-hq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80C6AA-EEFE-489E-A32A-D2B692579BEA}"/>
              </a:ext>
            </a:extLst>
          </p:cNvPr>
          <p:cNvSpPr/>
          <p:nvPr/>
        </p:nvSpPr>
        <p:spPr>
          <a:xfrm>
            <a:off x="1034617" y="1617629"/>
            <a:ext cx="10149084" cy="3143539"/>
          </a:xfrm>
          <a:prstGeom prst="roundRect">
            <a:avLst>
              <a:gd name="adj" fmla="val 12734"/>
            </a:avLst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5FC26-D5F6-4081-8628-52791BA928D2}"/>
              </a:ext>
            </a:extLst>
          </p:cNvPr>
          <p:cNvSpPr txBox="1"/>
          <p:nvPr/>
        </p:nvSpPr>
        <p:spPr>
          <a:xfrm>
            <a:off x="1126184" y="1830590"/>
            <a:ext cx="9959340" cy="382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400" b="1" i="0" u="none" strike="noStrike">
                <a:solidFill>
                  <a:schemeClr val="bg1"/>
                </a:solidFill>
                <a:effectLst/>
              </a:rPr>
              <a:t>On Demand Mixed Reality (MR) Solutions for Hardware Support</a:t>
            </a:r>
            <a:endParaRPr lang="en-US" sz="5400">
              <a:solidFill>
                <a:schemeClr val="bg1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689" b="1" i="0" u="none" strike="noStrike">
              <a:solidFill>
                <a:schemeClr val="bg1"/>
              </a:solidFill>
              <a:effectLst/>
              <a:latin typeface="Raleway" panose="020B0503030101060003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689" b="1" i="0" u="none" strike="noStrike">
                <a:solidFill>
                  <a:schemeClr val="bg1"/>
                </a:solidFill>
                <a:effectLst/>
                <a:latin typeface="Raleway" panose="020B0503030101060003" pitchFamily="34" charset="0"/>
              </a:rPr>
              <a:t>A Landscape Analysis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689" b="1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689" b="1">
              <a:solidFill>
                <a:schemeClr val="bg1"/>
              </a:solidFill>
              <a:effectLst/>
              <a:latin typeface="Raleway" panose="020B0503030101060003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689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ELPP Group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606B2-F6AE-4785-BE46-3991B0BCFA1D}"/>
              </a:ext>
            </a:extLst>
          </p:cNvPr>
          <p:cNvSpPr txBox="1"/>
          <p:nvPr/>
        </p:nvSpPr>
        <p:spPr>
          <a:xfrm>
            <a:off x="1171339" y="627673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5, 2022</a:t>
            </a:r>
          </a:p>
        </p:txBody>
      </p:sp>
    </p:spTree>
    <p:extLst>
      <p:ext uri="{BB962C8B-B14F-4D97-AF65-F5344CB8AC3E}">
        <p14:creationId xmlns:p14="http://schemas.microsoft.com/office/powerpoint/2010/main" val="383026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Current Status Quo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AAA98-C9DF-4E5D-916C-FC92CB9A4D4D}"/>
              </a:ext>
            </a:extLst>
          </p:cNvPr>
          <p:cNvSpPr txBox="1"/>
          <p:nvPr/>
        </p:nvSpPr>
        <p:spPr>
          <a:xfrm>
            <a:off x="108284" y="874486"/>
            <a:ext cx="511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u="none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has Semi market not adopted MR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152;p18">
            <a:extLst>
              <a:ext uri="{FF2B5EF4-FFF2-40B4-BE49-F238E27FC236}">
                <a16:creationId xmlns:a16="http://schemas.microsoft.com/office/drawing/2014/main" id="{799A023C-31F7-4A69-AC5C-558CBF2DDE7C}"/>
              </a:ext>
            </a:extLst>
          </p:cNvPr>
          <p:cNvSpPr/>
          <p:nvPr/>
        </p:nvSpPr>
        <p:spPr>
          <a:xfrm>
            <a:off x="4473759" y="1534076"/>
            <a:ext cx="3060050" cy="814868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Major Barriers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  <p:sp>
        <p:nvSpPr>
          <p:cNvPr id="7" name="Google Shape;151;p18">
            <a:extLst>
              <a:ext uri="{FF2B5EF4-FFF2-40B4-BE49-F238E27FC236}">
                <a16:creationId xmlns:a16="http://schemas.microsoft.com/office/drawing/2014/main" id="{E04ABA24-8FA5-4C9C-B622-FBE82A9AA141}"/>
              </a:ext>
            </a:extLst>
          </p:cNvPr>
          <p:cNvSpPr/>
          <p:nvPr/>
        </p:nvSpPr>
        <p:spPr>
          <a:xfrm>
            <a:off x="206525" y="2607174"/>
            <a:ext cx="3556936" cy="1526519"/>
          </a:xfrm>
          <a:prstGeom prst="wedgeEllipseCallout">
            <a:avLst>
              <a:gd name="adj1" fmla="val 112927"/>
              <a:gd name="adj2" fmla="val -66732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Benefits of MR Technology not Explored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  <p:sp>
        <p:nvSpPr>
          <p:cNvPr id="10" name="Google Shape;153;p18">
            <a:extLst>
              <a:ext uri="{FF2B5EF4-FFF2-40B4-BE49-F238E27FC236}">
                <a16:creationId xmlns:a16="http://schemas.microsoft.com/office/drawing/2014/main" id="{AD8149C3-E548-4916-8AB6-E06005337F8D}"/>
              </a:ext>
            </a:extLst>
          </p:cNvPr>
          <p:cNvSpPr/>
          <p:nvPr/>
        </p:nvSpPr>
        <p:spPr>
          <a:xfrm>
            <a:off x="667282" y="4433055"/>
            <a:ext cx="3299340" cy="1070633"/>
          </a:xfrm>
          <a:prstGeom prst="wedgeEllipseCallout">
            <a:avLst>
              <a:gd name="adj1" fmla="val 111128"/>
              <a:gd name="adj2" fmla="val -243735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Not Budgeted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154;p18">
            <a:extLst>
              <a:ext uri="{FF2B5EF4-FFF2-40B4-BE49-F238E27FC236}">
                <a16:creationId xmlns:a16="http://schemas.microsoft.com/office/drawing/2014/main" id="{23E7E645-8DD1-46C4-9D78-348A5356D95D}"/>
              </a:ext>
            </a:extLst>
          </p:cNvPr>
          <p:cNvSpPr/>
          <p:nvPr/>
        </p:nvSpPr>
        <p:spPr>
          <a:xfrm>
            <a:off x="4146714" y="5000775"/>
            <a:ext cx="3898095" cy="1672077"/>
          </a:xfrm>
          <a:prstGeom prst="wedgeEllipseCallout">
            <a:avLst>
              <a:gd name="adj1" fmla="val -2956"/>
              <a:gd name="adj2" fmla="val -208415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8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L</a:t>
            </a: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ong time to Implement System-wide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  <p:sp>
        <p:nvSpPr>
          <p:cNvPr id="12" name="Google Shape;155;p18">
            <a:extLst>
              <a:ext uri="{FF2B5EF4-FFF2-40B4-BE49-F238E27FC236}">
                <a16:creationId xmlns:a16="http://schemas.microsoft.com/office/drawing/2014/main" id="{724225B9-90AA-4CB8-ADD4-49D011966485}"/>
              </a:ext>
            </a:extLst>
          </p:cNvPr>
          <p:cNvSpPr/>
          <p:nvPr/>
        </p:nvSpPr>
        <p:spPr>
          <a:xfrm>
            <a:off x="8224901" y="4433055"/>
            <a:ext cx="3722440" cy="1070634"/>
          </a:xfrm>
          <a:prstGeom prst="wedgeEllipseCallout">
            <a:avLst>
              <a:gd name="adj1" fmla="val -109894"/>
              <a:gd name="adj2" fmla="val -244085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Challenges in  deployment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  <p:sp>
        <p:nvSpPr>
          <p:cNvPr id="13" name="Google Shape;156;p18">
            <a:extLst>
              <a:ext uri="{FF2B5EF4-FFF2-40B4-BE49-F238E27FC236}">
                <a16:creationId xmlns:a16="http://schemas.microsoft.com/office/drawing/2014/main" id="{D4496788-61E7-492D-916C-1160BCC90026}"/>
              </a:ext>
            </a:extLst>
          </p:cNvPr>
          <p:cNvSpPr/>
          <p:nvPr/>
        </p:nvSpPr>
        <p:spPr>
          <a:xfrm>
            <a:off x="8807901" y="2798182"/>
            <a:ext cx="3139440" cy="1192785"/>
          </a:xfrm>
          <a:prstGeom prst="wedgeEllipseCallout">
            <a:avLst>
              <a:gd name="adj1" fmla="val -139409"/>
              <a:gd name="adj2" fmla="val -86282"/>
            </a:avLst>
          </a:prstGeom>
          <a:solidFill>
            <a:schemeClr val="accent5">
              <a:lumMod val="50000"/>
            </a:schemeClr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/>
                <a:sym typeface="Arial"/>
              </a:rPr>
              <a:t>Scaling scope not defined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7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69088" y="280514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Approach to Market</a:t>
            </a:r>
          </a:p>
        </p:txBody>
      </p:sp>
      <p:sp>
        <p:nvSpPr>
          <p:cNvPr id="6" name="Google Shape;156;p19">
            <a:extLst>
              <a:ext uri="{FF2B5EF4-FFF2-40B4-BE49-F238E27FC236}">
                <a16:creationId xmlns:a16="http://schemas.microsoft.com/office/drawing/2014/main" id="{26E005DA-1CD3-46A6-BE19-32D0B772EAF3}"/>
              </a:ext>
            </a:extLst>
          </p:cNvPr>
          <p:cNvSpPr txBox="1">
            <a:spLocks/>
          </p:cNvSpPr>
          <p:nvPr/>
        </p:nvSpPr>
        <p:spPr>
          <a:xfrm>
            <a:off x="1124965" y="1355522"/>
            <a:ext cx="7688700" cy="3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7" name="Google Shape;159;p19">
            <a:extLst>
              <a:ext uri="{FF2B5EF4-FFF2-40B4-BE49-F238E27FC236}">
                <a16:creationId xmlns:a16="http://schemas.microsoft.com/office/drawing/2014/main" id="{30D760CC-9B0F-4AA1-8781-E7B9428C8CEF}"/>
              </a:ext>
            </a:extLst>
          </p:cNvPr>
          <p:cNvSpPr txBox="1"/>
          <p:nvPr/>
        </p:nvSpPr>
        <p:spPr>
          <a:xfrm>
            <a:off x="1564040" y="4701247"/>
            <a:ext cx="586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60;p19">
            <a:extLst>
              <a:ext uri="{FF2B5EF4-FFF2-40B4-BE49-F238E27FC236}">
                <a16:creationId xmlns:a16="http://schemas.microsoft.com/office/drawing/2014/main" id="{B4DD6883-BDA4-4D70-9FCA-A53A0C22F278}"/>
              </a:ext>
            </a:extLst>
          </p:cNvPr>
          <p:cNvSpPr/>
          <p:nvPr/>
        </p:nvSpPr>
        <p:spPr>
          <a:xfrm>
            <a:off x="139050" y="1458649"/>
            <a:ext cx="3386426" cy="3879172"/>
          </a:xfrm>
          <a:prstGeom prst="roundRect">
            <a:avLst>
              <a:gd name="adj" fmla="val 12110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ato"/>
                <a:cs typeface="Lato"/>
                <a:sym typeface="Lato"/>
              </a:rPr>
              <a:t>Phase – 1 [Content]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bg1"/>
                </a:solidFill>
                <a:ea typeface="Lato"/>
                <a:cs typeface="Lato"/>
                <a:sym typeface="Lato"/>
              </a:rPr>
              <a:t>Create Service Contents like: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Customized documentation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Training</a:t>
            </a:r>
            <a:r>
              <a:rPr lang="en-US" sz="2200" b="1">
                <a:solidFill>
                  <a:schemeClr val="bg1"/>
                </a:solidFill>
                <a:ea typeface="Lato"/>
                <a:cs typeface="Lato"/>
                <a:sym typeface="Lato"/>
              </a:rPr>
              <a:t> </a:t>
            </a: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3D models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Assembly documentation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10" name="Google Shape;161;p19">
            <a:extLst>
              <a:ext uri="{FF2B5EF4-FFF2-40B4-BE49-F238E27FC236}">
                <a16:creationId xmlns:a16="http://schemas.microsoft.com/office/drawing/2014/main" id="{A2DFC76E-9A01-41C1-97C0-604BF95176BB}"/>
              </a:ext>
            </a:extLst>
          </p:cNvPr>
          <p:cNvSpPr/>
          <p:nvPr/>
        </p:nvSpPr>
        <p:spPr>
          <a:xfrm>
            <a:off x="3994986" y="1448139"/>
            <a:ext cx="4182701" cy="3879172"/>
          </a:xfrm>
          <a:prstGeom prst="roundRect">
            <a:avLst>
              <a:gd name="adj" fmla="val 7992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ato"/>
                <a:cs typeface="Lato"/>
                <a:sym typeface="Lato"/>
              </a:rPr>
              <a:t>Phase - 2 [H/W + Service]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  <a:ea typeface="Lato"/>
                <a:cs typeface="Lato"/>
                <a:sym typeface="Lato"/>
              </a:rPr>
              <a:t>Focus on </a:t>
            </a: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one kind of wearable device </a:t>
            </a:r>
            <a:r>
              <a:rPr lang="en-US" sz="2200">
                <a:solidFill>
                  <a:schemeClr val="bg1"/>
                </a:solidFill>
                <a:ea typeface="Lato"/>
                <a:cs typeface="Lato"/>
                <a:sym typeface="Lato"/>
              </a:rPr>
              <a:t>like Microsoft Hololens and Microsoft platform.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Delivery of the Service </a:t>
            </a:r>
            <a:r>
              <a:rPr lang="en-US" sz="2200">
                <a:solidFill>
                  <a:schemeClr val="bg1"/>
                </a:solidFill>
                <a:ea typeface="Lato"/>
                <a:cs typeface="Lato"/>
                <a:sym typeface="Lato"/>
              </a:rPr>
              <a:t>to semiconductor manufacturing for supporting product experts </a:t>
            </a:r>
            <a:endParaRPr lang="en-US" sz="220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bg1"/>
                </a:solidFill>
                <a:ea typeface="Lato"/>
                <a:cs typeface="Lato"/>
                <a:sym typeface="Lato"/>
              </a:rPr>
              <a:t> 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1" name="Google Shape;162;p19">
            <a:extLst>
              <a:ext uri="{FF2B5EF4-FFF2-40B4-BE49-F238E27FC236}">
                <a16:creationId xmlns:a16="http://schemas.microsoft.com/office/drawing/2014/main" id="{13ADE11F-E905-4DE3-84E7-951CD0C50C18}"/>
              </a:ext>
            </a:extLst>
          </p:cNvPr>
          <p:cNvSpPr/>
          <p:nvPr/>
        </p:nvSpPr>
        <p:spPr>
          <a:xfrm>
            <a:off x="3161982" y="2810276"/>
            <a:ext cx="1137051" cy="10747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  <a:alpha val="2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3;p19">
            <a:extLst>
              <a:ext uri="{FF2B5EF4-FFF2-40B4-BE49-F238E27FC236}">
                <a16:creationId xmlns:a16="http://schemas.microsoft.com/office/drawing/2014/main" id="{109C146F-7606-4D99-9E95-03F514257EBE}"/>
              </a:ext>
            </a:extLst>
          </p:cNvPr>
          <p:cNvSpPr/>
          <p:nvPr/>
        </p:nvSpPr>
        <p:spPr>
          <a:xfrm>
            <a:off x="8660454" y="1458649"/>
            <a:ext cx="3415413" cy="3879172"/>
          </a:xfrm>
          <a:prstGeom prst="roundRect">
            <a:avLst>
              <a:gd name="adj" fmla="val 11500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ato"/>
                <a:cs typeface="Lato"/>
                <a:sym typeface="Lato"/>
              </a:rPr>
              <a:t>Phase – 3 [Platform]</a:t>
            </a:r>
            <a:endParaRPr lang="en-US" sz="220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4"/>
                </a:solidFill>
                <a:ea typeface="Lato"/>
                <a:cs typeface="Lato"/>
                <a:sym typeface="Lato"/>
              </a:rPr>
              <a:t>Build up the Platform </a:t>
            </a:r>
            <a:r>
              <a:rPr lang="en-US" sz="2200">
                <a:solidFill>
                  <a:schemeClr val="bg1"/>
                </a:solidFill>
                <a:ea typeface="Lato"/>
                <a:cs typeface="Lato"/>
                <a:sym typeface="Lato"/>
              </a:rPr>
              <a:t>to provide customized service to semiconductor manufacturing</a:t>
            </a:r>
            <a:endParaRPr lang="en-US" sz="2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5" name="Google Shape;162;p19">
            <a:extLst>
              <a:ext uri="{FF2B5EF4-FFF2-40B4-BE49-F238E27FC236}">
                <a16:creationId xmlns:a16="http://schemas.microsoft.com/office/drawing/2014/main" id="{E5A76619-9518-4CCE-83C7-03C8E8E3D2CE}"/>
              </a:ext>
            </a:extLst>
          </p:cNvPr>
          <p:cNvSpPr/>
          <p:nvPr/>
        </p:nvSpPr>
        <p:spPr>
          <a:xfrm>
            <a:off x="7777337" y="2824790"/>
            <a:ext cx="1137051" cy="10747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  <a:alpha val="2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07D77-D797-4EB8-8C04-880D9AB88259}"/>
              </a:ext>
            </a:extLst>
          </p:cNvPr>
          <p:cNvSpPr txBox="1"/>
          <p:nvPr/>
        </p:nvSpPr>
        <p:spPr>
          <a:xfrm>
            <a:off x="8553796" y="61234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D11EDD-972C-2177-1751-2AE23AF1E9B3}"/>
              </a:ext>
            </a:extLst>
          </p:cNvPr>
          <p:cNvGrpSpPr/>
          <p:nvPr/>
        </p:nvGrpSpPr>
        <p:grpSpPr>
          <a:xfrm>
            <a:off x="696036" y="5688873"/>
            <a:ext cx="10199263" cy="524697"/>
            <a:chOff x="696036" y="5688873"/>
            <a:chExt cx="10199263" cy="524697"/>
          </a:xfrm>
        </p:grpSpPr>
        <p:sp>
          <p:nvSpPr>
            <p:cNvPr id="14" name="Google Shape;144;p17">
              <a:extLst>
                <a:ext uri="{FF2B5EF4-FFF2-40B4-BE49-F238E27FC236}">
                  <a16:creationId xmlns:a16="http://schemas.microsoft.com/office/drawing/2014/main" id="{8F7CAEE7-2FB8-A91E-B554-A206E657D1D5}"/>
                </a:ext>
              </a:extLst>
            </p:cNvPr>
            <p:cNvSpPr txBox="1"/>
            <p:nvPr/>
          </p:nvSpPr>
          <p:spPr>
            <a:xfrm>
              <a:off x="971781" y="5688873"/>
              <a:ext cx="9876671" cy="5246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58A543-C260-4DD7-BAA8-A06BE0682657}"/>
                </a:ext>
              </a:extLst>
            </p:cNvPr>
            <p:cNvSpPr txBox="1"/>
            <p:nvPr/>
          </p:nvSpPr>
          <p:spPr>
            <a:xfrm>
              <a:off x="696036" y="5693698"/>
              <a:ext cx="10199263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sym typeface="Lato"/>
                </a:rPr>
                <a:t>Concentrated Market                   Applied Materials, Lam Research, ASML, TEL</a:t>
              </a:r>
              <a:endParaRPr lang="en-US" sz="2400" dirty="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E0CC2F-2815-45E1-A993-47FEDD22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flipH="1">
              <a:off x="4094859" y="5733268"/>
              <a:ext cx="506406" cy="411764"/>
            </a:xfrm>
            <a:prstGeom prst="rect">
              <a:avLst/>
            </a:prstGeom>
          </p:spPr>
        </p:pic>
      </p:grpSp>
      <p:sp>
        <p:nvSpPr>
          <p:cNvPr id="4" name="Left Bracket 3">
            <a:extLst>
              <a:ext uri="{FF2B5EF4-FFF2-40B4-BE49-F238E27FC236}">
                <a16:creationId xmlns:a16="http://schemas.microsoft.com/office/drawing/2014/main" id="{B2144F60-C1DE-4AA8-9186-45ED099C0069}"/>
              </a:ext>
            </a:extLst>
          </p:cNvPr>
          <p:cNvSpPr/>
          <p:nvPr/>
        </p:nvSpPr>
        <p:spPr>
          <a:xfrm rot="5400000">
            <a:off x="4069117" y="-2630913"/>
            <a:ext cx="223686" cy="8038637"/>
          </a:xfrm>
          <a:prstGeom prst="leftBracket">
            <a:avLst>
              <a:gd name="adj" fmla="val 12995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F90D3-7150-476E-BF1D-137AE95B88E0}"/>
              </a:ext>
            </a:extLst>
          </p:cNvPr>
          <p:cNvSpPr txBox="1"/>
          <p:nvPr/>
        </p:nvSpPr>
        <p:spPr>
          <a:xfrm>
            <a:off x="2950822" y="801272"/>
            <a:ext cx="20832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Based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5ADDB91C-B1A0-4CF2-A2B0-029A78B59208}"/>
              </a:ext>
            </a:extLst>
          </p:cNvPr>
          <p:cNvSpPr/>
          <p:nvPr/>
        </p:nvSpPr>
        <p:spPr>
          <a:xfrm rot="5400000">
            <a:off x="10233728" y="-298720"/>
            <a:ext cx="223686" cy="3415412"/>
          </a:xfrm>
          <a:prstGeom prst="leftBracket">
            <a:avLst>
              <a:gd name="adj" fmla="val 12995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0031B7-7221-4852-A394-F684AE9B95F0}"/>
              </a:ext>
            </a:extLst>
          </p:cNvPr>
          <p:cNvSpPr txBox="1"/>
          <p:nvPr/>
        </p:nvSpPr>
        <p:spPr>
          <a:xfrm>
            <a:off x="8902989" y="835821"/>
            <a:ext cx="27671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Subscription Based</a:t>
            </a:r>
          </a:p>
        </p:txBody>
      </p:sp>
    </p:spTree>
    <p:extLst>
      <p:ext uri="{BB962C8B-B14F-4D97-AF65-F5344CB8AC3E}">
        <p14:creationId xmlns:p14="http://schemas.microsoft.com/office/powerpoint/2010/main" val="31612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  <a:endParaRPr lang="en-US" dirty="0"/>
          </a:p>
        </p:txBody>
      </p:sp>
      <p:sp>
        <p:nvSpPr>
          <p:cNvPr id="44" name="Google Shape;143;p17">
            <a:extLst>
              <a:ext uri="{FF2B5EF4-FFF2-40B4-BE49-F238E27FC236}">
                <a16:creationId xmlns:a16="http://schemas.microsoft.com/office/drawing/2014/main" id="{854DEE90-1572-4DCC-B885-0C42CDD90228}"/>
              </a:ext>
            </a:extLst>
          </p:cNvPr>
          <p:cNvSpPr txBox="1">
            <a:spLocks noGrp="1"/>
          </p:cNvSpPr>
          <p:nvPr/>
        </p:nvSpPr>
        <p:spPr>
          <a:xfrm>
            <a:off x="475400" y="904400"/>
            <a:ext cx="11237295" cy="449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74675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ts val="1100"/>
            </a:pPr>
            <a:r>
              <a:rPr lang="en-US" sz="8000" b="1" dirty="0">
                <a:solidFill>
                  <a:schemeClr val="bg1"/>
                </a:solidFill>
                <a:latin typeface="+mn-lt"/>
              </a:rPr>
              <a:t>Semiconductor industry will benefit from </a:t>
            </a:r>
            <a:r>
              <a:rPr lang="en-US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increased Manufacturing Efficiency </a:t>
            </a:r>
            <a:endParaRPr lang="en-US" sz="8000" b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31875" lvl="1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Instant access 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to build &amp; test documentation, wiring schematics and 3D models, quick data entry</a:t>
            </a:r>
          </a:p>
          <a:p>
            <a:pPr marL="1031875" lvl="1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Faster training 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of personnel</a:t>
            </a:r>
          </a:p>
          <a:p>
            <a:pPr marL="1031875" lvl="1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Faster equipment rework &amp; troubleshooting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: Creation of recorded sessions &amp; quality tracking</a:t>
            </a:r>
          </a:p>
          <a:p>
            <a:pPr marL="574675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ts val="1100"/>
            </a:pPr>
            <a:r>
              <a:rPr lang="en" sz="8000" b="1" dirty="0">
                <a:solidFill>
                  <a:schemeClr val="bg1"/>
                </a:solidFill>
                <a:latin typeface="+mn-lt"/>
              </a:rPr>
              <a:t>Benefit</a:t>
            </a:r>
            <a:r>
              <a:rPr lang="en" sz="80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" sz="8000" b="1" dirty="0">
                <a:solidFill>
                  <a:schemeClr val="bg1"/>
                </a:solidFill>
                <a:latin typeface="+mn-lt"/>
              </a:rPr>
              <a:t>Estimated $50 -$200 M/</a:t>
            </a:r>
            <a:r>
              <a:rPr lang="en" sz="8000" b="1" dirty="0" err="1">
                <a:solidFill>
                  <a:schemeClr val="bg1"/>
                </a:solidFill>
                <a:latin typeface="+mn-lt"/>
              </a:rPr>
              <a:t>yr</a:t>
            </a:r>
            <a:r>
              <a:rPr lang="en" sz="8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increased revenue per factory</a:t>
            </a:r>
          </a:p>
          <a:p>
            <a:pPr marL="1254125" lvl="1" indent="-638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7200" b="1" dirty="0">
                <a:solidFill>
                  <a:schemeClr val="bg1"/>
                </a:solidFill>
                <a:latin typeface="+mn-lt"/>
              </a:rPr>
              <a:t>Based on 20% reduction in cycle time -&gt; </a:t>
            </a:r>
            <a:r>
              <a:rPr lang="en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factory capacity </a:t>
            </a:r>
            <a:r>
              <a:rPr lang="en" sz="7200" b="1" dirty="0">
                <a:solidFill>
                  <a:schemeClr val="bg1"/>
                </a:solidFill>
                <a:latin typeface="+mn-lt"/>
              </a:rPr>
              <a:t>-&gt; </a:t>
            </a:r>
            <a:r>
              <a:rPr lang="en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launches / week </a:t>
            </a:r>
          </a:p>
          <a:p>
            <a:pPr marL="574675" indent="-4286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8000" b="1" dirty="0">
                <a:solidFill>
                  <a:schemeClr val="bg1"/>
                </a:solidFill>
                <a:latin typeface="+mn-lt"/>
              </a:rPr>
              <a:t>Cost:  Estimated $0.7 - $1.4 M per factory, </a:t>
            </a:r>
            <a:r>
              <a:rPr lang="en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Lower Entry Barrier</a:t>
            </a:r>
          </a:p>
          <a:p>
            <a:pPr marL="1254125" lvl="1" indent="-638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7200" b="1" dirty="0">
                <a:solidFill>
                  <a:schemeClr val="bg1"/>
                </a:solidFill>
                <a:latin typeface="+mn-lt"/>
              </a:rPr>
              <a:t>AR/MR Hardware for </a:t>
            </a:r>
            <a:r>
              <a:rPr lang="en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equipping all personnel</a:t>
            </a:r>
          </a:p>
          <a:p>
            <a:pPr marL="1254125" lvl="1" indent="-638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Yearly license </a:t>
            </a:r>
            <a:r>
              <a:rPr lang="en" sz="7200" b="1" dirty="0">
                <a:solidFill>
                  <a:schemeClr val="bg1"/>
                </a:solidFill>
                <a:latin typeface="+mn-lt"/>
              </a:rPr>
              <a:t>for enterprise/platform</a:t>
            </a:r>
            <a:endParaRPr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Google Shape;144;p17">
            <a:extLst>
              <a:ext uri="{FF2B5EF4-FFF2-40B4-BE49-F238E27FC236}">
                <a16:creationId xmlns:a16="http://schemas.microsoft.com/office/drawing/2014/main" id="{A6578D3B-8DBF-4A34-A1FC-AA5255AD7B15}"/>
              </a:ext>
            </a:extLst>
          </p:cNvPr>
          <p:cNvSpPr txBox="1"/>
          <p:nvPr/>
        </p:nvSpPr>
        <p:spPr>
          <a:xfrm>
            <a:off x="1171478" y="5541728"/>
            <a:ext cx="9845140" cy="10156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Content &lt;-&gt; HW customization is key for value proposition</a:t>
            </a:r>
            <a:endPara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High ROI- very fast payback but cycle time savings can be realized only if the content is customized for instant and efficient access</a:t>
            </a:r>
            <a:endPara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0670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Next Steps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8FEEE-0AEF-7CB5-242C-F4B36F284397}"/>
              </a:ext>
            </a:extLst>
          </p:cNvPr>
          <p:cNvGrpSpPr/>
          <p:nvPr/>
        </p:nvGrpSpPr>
        <p:grpSpPr>
          <a:xfrm>
            <a:off x="272238" y="1256459"/>
            <a:ext cx="3542279" cy="4746395"/>
            <a:chOff x="272238" y="1256505"/>
            <a:chExt cx="3436882" cy="475160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1171380-068A-39BE-ACF7-CC0516C7E1D7}"/>
                </a:ext>
              </a:extLst>
            </p:cNvPr>
            <p:cNvSpPr/>
            <p:nvPr/>
          </p:nvSpPr>
          <p:spPr>
            <a:xfrm>
              <a:off x="437584" y="1256505"/>
              <a:ext cx="2941144" cy="285254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Form Focus Teams</a:t>
              </a: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228FD0-45A3-A25B-A1F3-1BA68B8F3E23}"/>
                </a:ext>
              </a:extLst>
            </p:cNvPr>
            <p:cNvSpPr/>
            <p:nvPr/>
          </p:nvSpPr>
          <p:spPr>
            <a:xfrm>
              <a:off x="272238" y="4486468"/>
              <a:ext cx="3436882" cy="15216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>
                <a:buChar char="•"/>
              </a:pPr>
              <a:r>
                <a:rPr lang="en-US">
                  <a:latin typeface="Calibri"/>
                  <a:ea typeface="Arial"/>
                  <a:cs typeface="Arial"/>
                </a:rPr>
                <a:t>  Experts in Semi manufacture ​</a:t>
              </a:r>
              <a:endParaRPr lang="en-US">
                <a:cs typeface="Calibri" panose="020F0502020204030204"/>
              </a:endParaRPr>
            </a:p>
            <a:p>
              <a:pPr>
                <a:buChar char="•"/>
              </a:pPr>
              <a:r>
                <a:rPr lang="en-US">
                  <a:latin typeface="Calibri"/>
                  <a:ea typeface="Arial"/>
                  <a:cs typeface="Arial"/>
                </a:rPr>
                <a:t>  Experts in MR System and App Development ​</a:t>
              </a:r>
            </a:p>
            <a:p>
              <a:pPr rtl="0"/>
              <a:r>
                <a:rPr lang="en-US">
                  <a:latin typeface="Calibri"/>
                  <a:ea typeface="Segoe UI"/>
                  <a:cs typeface="Segoe UI"/>
                </a:rPr>
                <a:t>​</a:t>
              </a:r>
              <a:endParaRPr lang="en-US">
                <a:cs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E66E04-C3B3-901D-F7B8-37BF4932D329}"/>
              </a:ext>
            </a:extLst>
          </p:cNvPr>
          <p:cNvGrpSpPr/>
          <p:nvPr/>
        </p:nvGrpSpPr>
        <p:grpSpPr>
          <a:xfrm>
            <a:off x="4501227" y="1214383"/>
            <a:ext cx="3542279" cy="4781357"/>
            <a:chOff x="4501227" y="1214383"/>
            <a:chExt cx="3542279" cy="478135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BD5DFD-9AEF-9CEF-1626-5E748A5932AA}"/>
                </a:ext>
              </a:extLst>
            </p:cNvPr>
            <p:cNvSpPr/>
            <p:nvPr/>
          </p:nvSpPr>
          <p:spPr>
            <a:xfrm>
              <a:off x="4630287" y="1214383"/>
              <a:ext cx="3087048" cy="288448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Calibri"/>
                  <a:cs typeface="Calibri"/>
                </a:rPr>
                <a:t>Partner with Semi </a:t>
              </a:r>
              <a:r>
                <a:rPr lang="en-US" dirty="0">
                  <a:ea typeface="+mn-lt"/>
                  <a:cs typeface="+mn-lt"/>
                </a:rPr>
                <a:t>Manufacturers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8EE3DE-4770-8D40-5317-5AEFD529F806}"/>
                </a:ext>
              </a:extLst>
            </p:cNvPr>
            <p:cNvSpPr/>
            <p:nvPr/>
          </p:nvSpPr>
          <p:spPr>
            <a:xfrm>
              <a:off x="4501227" y="4475767"/>
              <a:ext cx="3542279" cy="15199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Arial"/>
                  <a:cs typeface="Arial"/>
                </a:rPr>
                <a:t> </a:t>
              </a:r>
              <a:r>
                <a:rPr lang="en" dirty="0">
                  <a:solidFill>
                    <a:schemeClr val="bg1"/>
                  </a:solidFill>
                  <a:ea typeface="+mn-lt"/>
                  <a:cs typeface="+mn-lt"/>
                </a:rPr>
                <a:t>Concentrated markets </a:t>
              </a:r>
              <a:endParaRPr lang="en-US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742950" lvl="1" indent="-285750">
                <a:buFont typeface="Arial,Sans-Serif"/>
                <a:buChar char="•"/>
              </a:pPr>
              <a:r>
                <a:rPr lang="en" dirty="0">
                  <a:solidFill>
                    <a:schemeClr val="bg1"/>
                  </a:solidFill>
                  <a:ea typeface="+mn-lt"/>
                  <a:cs typeface="+mn-lt"/>
                </a:rPr>
                <a:t>Applied Materials</a:t>
              </a:r>
              <a:endParaRPr lang="en-US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742950" lvl="1" indent="-285750">
                <a:buFont typeface="Arial,Sans-Serif"/>
                <a:buChar char="•"/>
              </a:pPr>
              <a:r>
                <a:rPr lang="en" dirty="0">
                  <a:solidFill>
                    <a:schemeClr val="bg1"/>
                  </a:solidFill>
                  <a:ea typeface="+mn-lt"/>
                  <a:cs typeface="+mn-lt"/>
                </a:rPr>
                <a:t>Lam Research</a:t>
              </a:r>
            </a:p>
            <a:p>
              <a:pPr marL="285750" indent="-285750">
                <a:buFont typeface="Arial,Sans-Serif"/>
                <a:buChar char="•"/>
              </a:pPr>
              <a:r>
                <a:rPr lang="en" dirty="0">
                  <a:solidFill>
                    <a:schemeClr val="bg1"/>
                  </a:solidFill>
                  <a:ea typeface="+mn-lt"/>
                  <a:cs typeface="+mn-lt"/>
                </a:rPr>
                <a:t>Understand specific pain points and needs</a:t>
              </a:r>
            </a:p>
            <a:p>
              <a:pPr marL="342900" indent="-342900">
                <a:lnSpc>
                  <a:spcPct val="114999"/>
                </a:lnSpc>
                <a:spcBef>
                  <a:spcPts val="600"/>
                </a:spcBef>
                <a:buFont typeface="Arial,Sans-Serif"/>
                <a:buChar char="•"/>
              </a:pPr>
              <a:endParaRPr lang="en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buFont typeface="Arial"/>
                <a:buChar char="•"/>
              </a:pPr>
              <a:endParaRPr lang="en-US">
                <a:solidFill>
                  <a:schemeClr val="bg1"/>
                </a:solidFill>
                <a:latin typeface="Calibri"/>
                <a:ea typeface="Arial"/>
                <a:cs typeface="Calibri" panose="020F0502020204030204"/>
              </a:endParaRPr>
            </a:p>
            <a:p>
              <a:pPr>
                <a:buChar char="•"/>
              </a:pPr>
              <a:endParaRPr lang="en-US">
                <a:solidFill>
                  <a:schemeClr val="bg1"/>
                </a:solidFill>
                <a:latin typeface="Calibri"/>
                <a:ea typeface="Segoe UI"/>
                <a:cs typeface="Arial"/>
              </a:endParaRPr>
            </a:p>
            <a:p>
              <a:pPr rtl="0"/>
              <a:r>
                <a:rPr lang="en-US" dirty="0">
                  <a:solidFill>
                    <a:schemeClr val="bg1"/>
                  </a:solidFill>
                  <a:latin typeface="Calibri"/>
                  <a:ea typeface="Segoe UI"/>
                  <a:cs typeface="Segoe UI"/>
                </a:rPr>
                <a:t>​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43E513-D2E6-0A08-C7E7-9EEBADE127C3}"/>
              </a:ext>
            </a:extLst>
          </p:cNvPr>
          <p:cNvGrpSpPr/>
          <p:nvPr/>
        </p:nvGrpSpPr>
        <p:grpSpPr>
          <a:xfrm>
            <a:off x="8281562" y="1291943"/>
            <a:ext cx="3440662" cy="4711597"/>
            <a:chOff x="8281562" y="1291943"/>
            <a:chExt cx="3440662" cy="4711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065289-07B1-2AB1-27B4-32C46AB876F5}"/>
                </a:ext>
              </a:extLst>
            </p:cNvPr>
            <p:cNvSpPr/>
            <p:nvPr/>
          </p:nvSpPr>
          <p:spPr>
            <a:xfrm>
              <a:off x="8642474" y="1291943"/>
              <a:ext cx="2887783" cy="28149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ea typeface="+mn-lt"/>
                  <a:cs typeface="+mn-lt"/>
                </a:rPr>
                <a:t>Funding and Collaborate with VC's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895371-58A4-961E-4131-707828A15B19}"/>
                </a:ext>
              </a:extLst>
            </p:cNvPr>
            <p:cNvSpPr/>
            <p:nvPr/>
          </p:nvSpPr>
          <p:spPr>
            <a:xfrm>
              <a:off x="8281562" y="4485288"/>
              <a:ext cx="3440662" cy="151825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Arial"/>
                <a:buChar char="•"/>
              </a:pPr>
              <a:r>
                <a:rPr lang="en" dirty="0">
                  <a:solidFill>
                    <a:schemeClr val="bg1"/>
                  </a:solidFill>
                  <a:ea typeface="+mn-lt"/>
                  <a:cs typeface="+mn-lt"/>
                </a:rPr>
                <a:t>Funding</a:t>
              </a:r>
            </a:p>
            <a:p>
              <a:pPr marL="285750" indent="-285750">
                <a:buFont typeface="Arial"/>
                <a:buChar char="•"/>
              </a:pPr>
              <a:r>
                <a:rPr lang="en" dirty="0">
                  <a:solidFill>
                    <a:schemeClr val="bg1"/>
                  </a:solidFill>
                  <a:cs typeface="Calibri"/>
                </a:rPr>
                <a:t>Network and advices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4655549" y="2890103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defRPr/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7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Opportunity in SEMI</a:t>
            </a:r>
          </a:p>
        </p:txBody>
      </p:sp>
      <p:sp>
        <p:nvSpPr>
          <p:cNvPr id="44" name="Google Shape;143;p17">
            <a:extLst>
              <a:ext uri="{FF2B5EF4-FFF2-40B4-BE49-F238E27FC236}">
                <a16:creationId xmlns:a16="http://schemas.microsoft.com/office/drawing/2014/main" id="{854DEE90-1572-4DCC-B885-0C42CDD90228}"/>
              </a:ext>
            </a:extLst>
          </p:cNvPr>
          <p:cNvSpPr txBox="1">
            <a:spLocks noGrp="1"/>
          </p:cNvSpPr>
          <p:nvPr/>
        </p:nvSpPr>
        <p:spPr>
          <a:xfrm>
            <a:off x="475400" y="904400"/>
            <a:ext cx="11237295" cy="449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74675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ts val="1100"/>
            </a:pPr>
            <a:r>
              <a:rPr lang="en-US" sz="8000" b="1">
                <a:solidFill>
                  <a:schemeClr val="bg1"/>
                </a:solidFill>
                <a:latin typeface="+mn-lt"/>
              </a:rPr>
              <a:t>Semiconductor industry will benefit from </a:t>
            </a:r>
            <a:r>
              <a:rPr lang="en-US" sz="8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increased Manufacturing Efficiency </a:t>
            </a:r>
          </a:p>
          <a:p>
            <a:pPr marL="1031875" lvl="1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Instant access </a:t>
            </a:r>
            <a:r>
              <a:rPr lang="en-US" sz="7200" b="1">
                <a:solidFill>
                  <a:schemeClr val="bg1"/>
                </a:solidFill>
                <a:latin typeface="+mn-lt"/>
              </a:rPr>
              <a:t>to build &amp; test documentation, wiring schematics and 3D models, quick data entry</a:t>
            </a:r>
          </a:p>
          <a:p>
            <a:pPr marL="1031875" lvl="1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Faster training </a:t>
            </a:r>
            <a:r>
              <a:rPr lang="en-US" sz="7200" b="1">
                <a:solidFill>
                  <a:schemeClr val="bg1"/>
                </a:solidFill>
                <a:latin typeface="+mn-lt"/>
              </a:rPr>
              <a:t>of personnel</a:t>
            </a:r>
          </a:p>
          <a:p>
            <a:pPr marL="1031875" lvl="1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Faster equipment rework &amp; troubleshooting</a:t>
            </a:r>
            <a:r>
              <a:rPr lang="en-US" sz="7200" b="1">
                <a:solidFill>
                  <a:schemeClr val="bg1"/>
                </a:solidFill>
                <a:latin typeface="+mn-lt"/>
              </a:rPr>
              <a:t>: Creation of recorded sessions &amp; quality tracking</a:t>
            </a:r>
          </a:p>
          <a:p>
            <a:pPr marL="574675" indent="-4159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ts val="1100"/>
            </a:pPr>
            <a:r>
              <a:rPr lang="en" sz="8000" b="1">
                <a:solidFill>
                  <a:schemeClr val="bg1"/>
                </a:solidFill>
                <a:latin typeface="+mn-lt"/>
              </a:rPr>
              <a:t>Benefit</a:t>
            </a:r>
            <a:r>
              <a:rPr lang="en" sz="8000">
                <a:solidFill>
                  <a:schemeClr val="bg1"/>
                </a:solidFill>
                <a:latin typeface="+mn-lt"/>
              </a:rPr>
              <a:t>: </a:t>
            </a:r>
            <a:r>
              <a:rPr lang="en" sz="8000" b="1">
                <a:solidFill>
                  <a:schemeClr val="bg1"/>
                </a:solidFill>
                <a:latin typeface="+mn-lt"/>
              </a:rPr>
              <a:t>Estimated $50 -$200 M/yr</a:t>
            </a:r>
            <a:r>
              <a:rPr lang="en" sz="8000">
                <a:solidFill>
                  <a:schemeClr val="bg1"/>
                </a:solidFill>
                <a:latin typeface="+mn-lt"/>
              </a:rPr>
              <a:t> </a:t>
            </a:r>
            <a:r>
              <a:rPr lang="en" sz="8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increased revenue </a:t>
            </a:r>
          </a:p>
          <a:p>
            <a:pPr marL="1254125" lvl="1" indent="-638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7200" b="1">
                <a:solidFill>
                  <a:schemeClr val="bg1"/>
                </a:solidFill>
                <a:latin typeface="+mn-lt"/>
              </a:rPr>
              <a:t>Based on 20% reduction in cycle time -&gt; </a:t>
            </a:r>
            <a:r>
              <a:rPr lang="en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factory capacity </a:t>
            </a:r>
            <a:r>
              <a:rPr lang="en" sz="7200" b="1">
                <a:solidFill>
                  <a:schemeClr val="bg1"/>
                </a:solidFill>
                <a:latin typeface="+mn-lt"/>
              </a:rPr>
              <a:t>-&gt; </a:t>
            </a:r>
            <a:r>
              <a:rPr lang="en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launches / week </a:t>
            </a:r>
          </a:p>
          <a:p>
            <a:pPr marL="574675" indent="-42862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8000" b="1">
                <a:solidFill>
                  <a:schemeClr val="bg1"/>
                </a:solidFill>
                <a:latin typeface="+mn-lt"/>
              </a:rPr>
              <a:t>Cost:  Estimated $0.7 - $1.4 M, </a:t>
            </a:r>
            <a:r>
              <a:rPr lang="en" sz="8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Lower Entry Barrier</a:t>
            </a:r>
          </a:p>
          <a:p>
            <a:pPr marL="1254125" lvl="1" indent="-638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7200" b="1">
                <a:solidFill>
                  <a:schemeClr val="bg1"/>
                </a:solidFill>
                <a:latin typeface="+mn-lt"/>
              </a:rPr>
              <a:t>AR/MR Hardware for </a:t>
            </a:r>
            <a:r>
              <a:rPr lang="en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equipping all personnel</a:t>
            </a:r>
          </a:p>
          <a:p>
            <a:pPr marL="1254125" lvl="1" indent="-6381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" sz="7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Yearly license </a:t>
            </a:r>
            <a:r>
              <a:rPr lang="en" sz="7200" b="1">
                <a:solidFill>
                  <a:schemeClr val="bg1"/>
                </a:solidFill>
                <a:latin typeface="+mn-lt"/>
              </a:rPr>
              <a:t>for enterprise/platform</a:t>
            </a:r>
            <a:endParaRPr sz="7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Google Shape;144;p17">
            <a:extLst>
              <a:ext uri="{FF2B5EF4-FFF2-40B4-BE49-F238E27FC236}">
                <a16:creationId xmlns:a16="http://schemas.microsoft.com/office/drawing/2014/main" id="{A6578D3B-8DBF-4A34-A1FC-AA5255AD7B15}"/>
              </a:ext>
            </a:extLst>
          </p:cNvPr>
          <p:cNvSpPr txBox="1"/>
          <p:nvPr/>
        </p:nvSpPr>
        <p:spPr>
          <a:xfrm>
            <a:off x="1171478" y="5541728"/>
            <a:ext cx="9845140" cy="10156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Content &lt;-&gt; HW customization is key for value proposition</a:t>
            </a:r>
            <a:endPara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High ROI- very fast payback but cycle time savings can be realized only if the content is customized for instant and efficient access</a:t>
            </a:r>
            <a:endPara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518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ROI Calculation Model</a:t>
            </a:r>
          </a:p>
        </p:txBody>
      </p:sp>
      <p:graphicFrame>
        <p:nvGraphicFramePr>
          <p:cNvPr id="15" name="Google Shape;172;p20">
            <a:extLst>
              <a:ext uri="{FF2B5EF4-FFF2-40B4-BE49-F238E27FC236}">
                <a16:creationId xmlns:a16="http://schemas.microsoft.com/office/drawing/2014/main" id="{53B543A1-4D84-4E54-91DB-B8D8D3BC2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182948"/>
              </p:ext>
            </p:extLst>
          </p:nvPr>
        </p:nvGraphicFramePr>
        <p:xfrm>
          <a:off x="572068" y="879461"/>
          <a:ext cx="11116383" cy="5851800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686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NPI factory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HVM factory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Benefit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Launches/week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Increased launches with 20% takt time improvement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Increase in annual shipments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Increase in revenue ($ M)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Fixed Cost per MR/AR equipment ($K)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Fixed Cost for equipment for all personnel ($K)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350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Enterprise yearly per-license cost ($K)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yearly license cost ($K)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350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700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00">
                <a:tc>
                  <a:txBody>
                    <a:bodyPr/>
                    <a:lstStyle/>
                    <a:p>
                      <a:pPr marL="45720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yearly cost ($ M)</a:t>
                      </a:r>
                      <a:endPara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1.4</a:t>
                      </a:r>
                      <a:endParaRPr sz="20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6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1040" y="1862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C5A97-47CD-4636-BB27-1F02B2D8DBB6}"/>
              </a:ext>
            </a:extLst>
          </p:cNvPr>
          <p:cNvSpPr txBox="1"/>
          <p:nvPr/>
        </p:nvSpPr>
        <p:spPr>
          <a:xfrm>
            <a:off x="9545823" y="2631834"/>
            <a:ext cx="202145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Balraj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Sadanandan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5ABCB-42D5-42AE-9B6E-CF1E831BAA63}"/>
              </a:ext>
            </a:extLst>
          </p:cNvPr>
          <p:cNvSpPr txBox="1"/>
          <p:nvPr/>
        </p:nvSpPr>
        <p:spPr>
          <a:xfrm>
            <a:off x="4543848" y="2815041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D32D1C-50E1-4511-A0EA-6A981EC7AB61}"/>
              </a:ext>
            </a:extLst>
          </p:cNvPr>
          <p:cNvSpPr txBox="1"/>
          <p:nvPr/>
        </p:nvSpPr>
        <p:spPr>
          <a:xfrm>
            <a:off x="6243207" y="1288725"/>
            <a:ext cx="103932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Yang </a:t>
            </a: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2BF0C0C-11B0-6F92-25DA-96BE450E4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276" y="4836470"/>
            <a:ext cx="1485441" cy="148544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7E9CB3-3A7D-BF38-0898-923B47A5A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093" y="4859997"/>
            <a:ext cx="2181727" cy="1476829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F938724-AAEB-83D8-E7E9-65720169A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35" y="4859908"/>
            <a:ext cx="1769216" cy="175775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E9E6661-497B-4846-205F-B4D8788C4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614" y="1718737"/>
            <a:ext cx="1643171" cy="164317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7A188D-7F79-DBC6-8B5C-2B2A8CACA09F}"/>
              </a:ext>
            </a:extLst>
          </p:cNvPr>
          <p:cNvSpPr/>
          <p:nvPr/>
        </p:nvSpPr>
        <p:spPr>
          <a:xfrm>
            <a:off x="4854001" y="443538"/>
            <a:ext cx="2441229" cy="605623"/>
          </a:xfrm>
          <a:prstGeom prst="roundRect">
            <a:avLst>
              <a:gd name="adj" fmla="val 12734"/>
            </a:avLst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38887-6C55-72A7-6E2B-CEA519664D2F}"/>
              </a:ext>
            </a:extLst>
          </p:cNvPr>
          <p:cNvSpPr txBox="1"/>
          <p:nvPr/>
        </p:nvSpPr>
        <p:spPr>
          <a:xfrm>
            <a:off x="5459936" y="433865"/>
            <a:ext cx="109498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73227-A414-79A2-CDEB-BD0ACEA425F2}"/>
              </a:ext>
            </a:extLst>
          </p:cNvPr>
          <p:cNvSpPr txBox="1"/>
          <p:nvPr/>
        </p:nvSpPr>
        <p:spPr>
          <a:xfrm>
            <a:off x="-188201" y="125171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Theresa Guarini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393DBA09-EB47-6645-AF8A-DD9EA50C0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43" y="1717456"/>
            <a:ext cx="1714500" cy="1657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B39218-419B-6D9E-DB8C-AAD7525052ED}"/>
              </a:ext>
            </a:extLst>
          </p:cNvPr>
          <p:cNvSpPr txBox="1"/>
          <p:nvPr/>
        </p:nvSpPr>
        <p:spPr>
          <a:xfrm>
            <a:off x="-130395" y="4210378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Santhosh Kumar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Chittiprolu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E96D51-A6DD-4DA5-E93F-DEA3E362CA5E}"/>
              </a:ext>
            </a:extLst>
          </p:cNvPr>
          <p:cNvSpPr txBox="1"/>
          <p:nvPr/>
        </p:nvSpPr>
        <p:spPr>
          <a:xfrm>
            <a:off x="2654847" y="1267481"/>
            <a:ext cx="28010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            Aniruddha Pal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61B9E-ECD7-7614-B220-A9D6020699CF}"/>
              </a:ext>
            </a:extLst>
          </p:cNvPr>
          <p:cNvSpPr txBox="1"/>
          <p:nvPr/>
        </p:nvSpPr>
        <p:spPr>
          <a:xfrm>
            <a:off x="3306487" y="4226143"/>
            <a:ext cx="16343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Xiao Ma 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B8602-A95B-9D16-2157-78DFA0FB7DDA}"/>
              </a:ext>
            </a:extLst>
          </p:cNvPr>
          <p:cNvSpPr txBox="1"/>
          <p:nvPr/>
        </p:nvSpPr>
        <p:spPr>
          <a:xfrm>
            <a:off x="6244128" y="4247163"/>
            <a:ext cx="21756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Ping Gu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D18526A7-6A6A-5819-AF15-B5F76A965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3076" y="3186076"/>
            <a:ext cx="1792133" cy="179213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74D233B-4C08-CBCB-6FD0-DF3C09A17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339" y="1725099"/>
            <a:ext cx="1666088" cy="16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B84024A-13BE-40B3-B2DE-D229C2BDF36F}"/>
              </a:ext>
            </a:extLst>
          </p:cNvPr>
          <p:cNvSpPr/>
          <p:nvPr/>
        </p:nvSpPr>
        <p:spPr>
          <a:xfrm>
            <a:off x="1338214" y="462992"/>
            <a:ext cx="9444587" cy="758798"/>
          </a:xfrm>
          <a:prstGeom prst="roundRect">
            <a:avLst>
              <a:gd name="adj" fmla="val 12734"/>
            </a:avLst>
          </a:prstGeom>
          <a:solidFill>
            <a:schemeClr val="accent1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27D316-DB79-40D7-9E27-99934587D915}"/>
              </a:ext>
            </a:extLst>
          </p:cNvPr>
          <p:cNvSpPr/>
          <p:nvPr/>
        </p:nvSpPr>
        <p:spPr>
          <a:xfrm>
            <a:off x="296334" y="2007682"/>
            <a:ext cx="8672540" cy="4198385"/>
          </a:xfrm>
          <a:prstGeom prst="roundRect">
            <a:avLst>
              <a:gd name="adj" fmla="val 5710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88C8C89-09E9-46AC-B0FB-D23DA95A9D68}"/>
              </a:ext>
            </a:extLst>
          </p:cNvPr>
          <p:cNvSpPr/>
          <p:nvPr/>
        </p:nvSpPr>
        <p:spPr>
          <a:xfrm>
            <a:off x="10055815" y="2258132"/>
            <a:ext cx="1531703" cy="3659598"/>
          </a:xfrm>
          <a:prstGeom prst="roundRect">
            <a:avLst>
              <a:gd name="adj" fmla="val 1273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F0A12CB-27CC-4CF0-9E03-C2AC01A17C1C}"/>
              </a:ext>
            </a:extLst>
          </p:cNvPr>
          <p:cNvSpPr/>
          <p:nvPr/>
        </p:nvSpPr>
        <p:spPr>
          <a:xfrm>
            <a:off x="3869625" y="2258133"/>
            <a:ext cx="4703495" cy="3659598"/>
          </a:xfrm>
          <a:prstGeom prst="roundRect">
            <a:avLst>
              <a:gd name="adj" fmla="val 7702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041611-613F-4C61-A487-87F6FF363BBB}"/>
              </a:ext>
            </a:extLst>
          </p:cNvPr>
          <p:cNvSpPr/>
          <p:nvPr/>
        </p:nvSpPr>
        <p:spPr>
          <a:xfrm>
            <a:off x="10202103" y="3429632"/>
            <a:ext cx="122913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Foundry</a:t>
            </a:r>
          </a:p>
          <a:p>
            <a:pPr algn="ctr"/>
            <a:r>
              <a:rPr lang="en-US"/>
              <a:t>$53B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B139E0-1DFF-4665-87A8-07B92CEF6C5C}"/>
              </a:ext>
            </a:extLst>
          </p:cNvPr>
          <p:cNvSpPr/>
          <p:nvPr/>
        </p:nvSpPr>
        <p:spPr>
          <a:xfrm>
            <a:off x="10202103" y="4229201"/>
            <a:ext cx="122913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Memory</a:t>
            </a:r>
          </a:p>
          <a:p>
            <a:pPr algn="ctr"/>
            <a:r>
              <a:rPr lang="en-US"/>
              <a:t>$52B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265A15A-0379-4AAD-8E9C-94D3806FF663}"/>
              </a:ext>
            </a:extLst>
          </p:cNvPr>
          <p:cNvSpPr/>
          <p:nvPr/>
        </p:nvSpPr>
        <p:spPr>
          <a:xfrm>
            <a:off x="10202103" y="5028775"/>
            <a:ext cx="122913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Logic</a:t>
            </a:r>
          </a:p>
          <a:p>
            <a:pPr algn="ctr"/>
            <a:r>
              <a:rPr lang="en-US"/>
              <a:t>$12B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F36E7F-7532-4464-BC7F-D12F38784F35}"/>
              </a:ext>
            </a:extLst>
          </p:cNvPr>
          <p:cNvSpPr txBox="1"/>
          <p:nvPr/>
        </p:nvSpPr>
        <p:spPr>
          <a:xfrm>
            <a:off x="9980778" y="2321762"/>
            <a:ext cx="1681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 Equipment Sectors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5A689EF-63C4-48F8-9EBC-C06EF7D117BF}"/>
              </a:ext>
            </a:extLst>
          </p:cNvPr>
          <p:cNvSpPr/>
          <p:nvPr/>
        </p:nvSpPr>
        <p:spPr>
          <a:xfrm>
            <a:off x="4158201" y="3166262"/>
            <a:ext cx="2045368" cy="19898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C4AE68-B8E4-4CC5-BB7F-F17E51E75C97}"/>
              </a:ext>
            </a:extLst>
          </p:cNvPr>
          <p:cNvSpPr txBox="1"/>
          <p:nvPr/>
        </p:nvSpPr>
        <p:spPr>
          <a:xfrm>
            <a:off x="4170182" y="3740675"/>
            <a:ext cx="207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 Infrastructure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8335346-D8E8-461B-993E-50FB19AEA3B6}"/>
              </a:ext>
            </a:extLst>
          </p:cNvPr>
          <p:cNvSpPr txBox="1"/>
          <p:nvPr/>
        </p:nvSpPr>
        <p:spPr>
          <a:xfrm>
            <a:off x="5300038" y="2519742"/>
            <a:ext cx="3005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Portfolio of Products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EE5B833-0153-44E8-93B6-E2A6431B89F8}"/>
              </a:ext>
            </a:extLst>
          </p:cNvPr>
          <p:cNvSpPr txBox="1"/>
          <p:nvPr/>
        </p:nvSpPr>
        <p:spPr>
          <a:xfrm>
            <a:off x="6520614" y="4350444"/>
            <a:ext cx="2174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Skilled Workforce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A0ADBD-9FDE-4BA7-B7B2-06DAEEAB9A4F}"/>
              </a:ext>
            </a:extLst>
          </p:cNvPr>
          <p:cNvSpPr txBox="1"/>
          <p:nvPr/>
        </p:nvSpPr>
        <p:spPr>
          <a:xfrm>
            <a:off x="6520614" y="3264309"/>
            <a:ext cx="2029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H/W Technology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63B173-1646-4F61-9DFD-8B8A7D68E376}"/>
              </a:ext>
            </a:extLst>
          </p:cNvPr>
          <p:cNvSpPr txBox="1"/>
          <p:nvPr/>
        </p:nvSpPr>
        <p:spPr>
          <a:xfrm>
            <a:off x="1297898" y="526818"/>
            <a:ext cx="964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Manufacturing in SEMI Equipment Company</a:t>
            </a:r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8B34AC15-D35E-4026-A2EB-4A15F8402CBE}"/>
              </a:ext>
            </a:extLst>
          </p:cNvPr>
          <p:cNvSpPr/>
          <p:nvPr/>
        </p:nvSpPr>
        <p:spPr>
          <a:xfrm>
            <a:off x="8208974" y="3336856"/>
            <a:ext cx="2341453" cy="1581949"/>
          </a:xfrm>
          <a:prstGeom prst="leftRightArrow">
            <a:avLst>
              <a:gd name="adj1" fmla="val 46316"/>
              <a:gd name="adj2" fmla="val 41975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D35760-D57D-4DBE-9263-88088A6903CF}"/>
              </a:ext>
            </a:extLst>
          </p:cNvPr>
          <p:cNvSpPr txBox="1"/>
          <p:nvPr/>
        </p:nvSpPr>
        <p:spPr>
          <a:xfrm>
            <a:off x="3975456" y="1318115"/>
            <a:ext cx="442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Scenario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2498F90-65BD-4272-A89E-BF2B8EB3BAC6}"/>
              </a:ext>
            </a:extLst>
          </p:cNvPr>
          <p:cNvSpPr/>
          <p:nvPr/>
        </p:nvSpPr>
        <p:spPr>
          <a:xfrm>
            <a:off x="5201457" y="2649813"/>
            <a:ext cx="119640" cy="11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E33869F-F9DC-4940-BF9B-9209E7C6223A}"/>
              </a:ext>
            </a:extLst>
          </p:cNvPr>
          <p:cNvSpPr/>
          <p:nvPr/>
        </p:nvSpPr>
        <p:spPr>
          <a:xfrm>
            <a:off x="6433935" y="3392983"/>
            <a:ext cx="119640" cy="11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E6C883B-FC5A-4A25-B88E-41E0AD45843E}"/>
              </a:ext>
            </a:extLst>
          </p:cNvPr>
          <p:cNvSpPr/>
          <p:nvPr/>
        </p:nvSpPr>
        <p:spPr>
          <a:xfrm>
            <a:off x="6418066" y="4490300"/>
            <a:ext cx="119640" cy="11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6096F6F-019A-4CE3-BE50-105384DAFDD1}"/>
              </a:ext>
            </a:extLst>
          </p:cNvPr>
          <p:cNvSpPr/>
          <p:nvPr/>
        </p:nvSpPr>
        <p:spPr>
          <a:xfrm>
            <a:off x="5256481" y="5449452"/>
            <a:ext cx="119640" cy="11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E5C832B-33CA-4F02-962B-62A140440B70}"/>
              </a:ext>
            </a:extLst>
          </p:cNvPr>
          <p:cNvSpPr/>
          <p:nvPr/>
        </p:nvSpPr>
        <p:spPr>
          <a:xfrm>
            <a:off x="625784" y="2233271"/>
            <a:ext cx="3059807" cy="3684460"/>
          </a:xfrm>
          <a:prstGeom prst="roundRect">
            <a:avLst>
              <a:gd name="adj" fmla="val 10182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CF4ED1-926B-4ACA-A556-44C6E8C1FF1C}"/>
              </a:ext>
            </a:extLst>
          </p:cNvPr>
          <p:cNvSpPr txBox="1"/>
          <p:nvPr/>
        </p:nvSpPr>
        <p:spPr>
          <a:xfrm>
            <a:off x="5367226" y="5316164"/>
            <a:ext cx="3262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Cost of Manufacturing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709B46-0736-49F3-9079-79884E9FFA90}"/>
              </a:ext>
            </a:extLst>
          </p:cNvPr>
          <p:cNvSpPr txBox="1"/>
          <p:nvPr/>
        </p:nvSpPr>
        <p:spPr>
          <a:xfrm>
            <a:off x="1371657" y="225813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6D91C-253A-4675-9DAF-4E4926A016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00" y="3418351"/>
            <a:ext cx="1573990" cy="874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8640-9FF4-48BF-BD9F-B6AB65401F4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4" y="4792733"/>
            <a:ext cx="3031140" cy="1274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CE1EE3-6E5B-4967-9EB0-AB9FF984C20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6" y="2825329"/>
            <a:ext cx="2155559" cy="5422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968765-078B-4940-95C1-528825747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95" y="4376113"/>
            <a:ext cx="1360431" cy="56580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A5348AC-CE0B-4086-A02A-24661592AC09}"/>
              </a:ext>
            </a:extLst>
          </p:cNvPr>
          <p:cNvSpPr/>
          <p:nvPr/>
        </p:nvSpPr>
        <p:spPr>
          <a:xfrm>
            <a:off x="9803036" y="1997065"/>
            <a:ext cx="1965631" cy="4198385"/>
          </a:xfrm>
          <a:prstGeom prst="roundRect">
            <a:avLst>
              <a:gd name="adj" fmla="val 12602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4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2E90754-8489-4740-89E1-0B8FC973765F}"/>
              </a:ext>
            </a:extLst>
          </p:cNvPr>
          <p:cNvSpPr/>
          <p:nvPr/>
        </p:nvSpPr>
        <p:spPr>
          <a:xfrm>
            <a:off x="217738" y="1220799"/>
            <a:ext cx="11756524" cy="1979133"/>
          </a:xfrm>
          <a:prstGeom prst="roundRect">
            <a:avLst>
              <a:gd name="adj" fmla="val 571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892861-52B8-436E-90BA-E4C1FC4A0B4F}"/>
              </a:ext>
            </a:extLst>
          </p:cNvPr>
          <p:cNvSpPr/>
          <p:nvPr/>
        </p:nvSpPr>
        <p:spPr>
          <a:xfrm>
            <a:off x="777240" y="4842778"/>
            <a:ext cx="10467844" cy="18247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7BD2D38-95D1-47E5-901C-9F5ABEEB3ED3}"/>
              </a:ext>
            </a:extLst>
          </p:cNvPr>
          <p:cNvSpPr/>
          <p:nvPr/>
        </p:nvSpPr>
        <p:spPr>
          <a:xfrm>
            <a:off x="4843491" y="450256"/>
            <a:ext cx="2441229" cy="605623"/>
          </a:xfrm>
          <a:prstGeom prst="roundRect">
            <a:avLst>
              <a:gd name="adj" fmla="val 12734"/>
            </a:avLst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358720-38DB-4A37-9D0B-0AEBD600FE7D}"/>
              </a:ext>
            </a:extLst>
          </p:cNvPr>
          <p:cNvSpPr txBox="1"/>
          <p:nvPr/>
        </p:nvSpPr>
        <p:spPr>
          <a:xfrm>
            <a:off x="5281261" y="440583"/>
            <a:ext cx="1625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E90DCD-49E9-4930-8399-A311C52D53AF}"/>
              </a:ext>
            </a:extLst>
          </p:cNvPr>
          <p:cNvSpPr/>
          <p:nvPr/>
        </p:nvSpPr>
        <p:spPr>
          <a:xfrm>
            <a:off x="330371" y="1601816"/>
            <a:ext cx="2628901" cy="11266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E076BA-9A68-4D89-AFFD-1B07CA731B86}"/>
              </a:ext>
            </a:extLst>
          </p:cNvPr>
          <p:cNvSpPr txBox="1"/>
          <p:nvPr/>
        </p:nvSpPr>
        <p:spPr>
          <a:xfrm flipH="1">
            <a:off x="217738" y="1732863"/>
            <a:ext cx="285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Inefficiency in Manufacturing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9C22DE-974F-495A-A062-244850B0FB10}"/>
              </a:ext>
            </a:extLst>
          </p:cNvPr>
          <p:cNvSpPr txBox="1"/>
          <p:nvPr/>
        </p:nvSpPr>
        <p:spPr>
          <a:xfrm>
            <a:off x="3877500" y="1152177"/>
            <a:ext cx="3785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Non-Standard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Manufacturing Processes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48AF2C-E5CA-4C27-9448-4C77FCDC68FB}"/>
              </a:ext>
            </a:extLst>
          </p:cNvPr>
          <p:cNvCxnSpPr>
            <a:cxnSpLocks/>
            <a:stCxn id="36" idx="6"/>
            <a:endCxn id="38" idx="1"/>
          </p:cNvCxnSpPr>
          <p:nvPr/>
        </p:nvCxnSpPr>
        <p:spPr>
          <a:xfrm flipV="1">
            <a:off x="2959272" y="1567676"/>
            <a:ext cx="918228" cy="59747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E4A85F1-C522-4F6D-8314-FACA64C43366}"/>
              </a:ext>
            </a:extLst>
          </p:cNvPr>
          <p:cNvSpPr/>
          <p:nvPr/>
        </p:nvSpPr>
        <p:spPr>
          <a:xfrm>
            <a:off x="4843491" y="3717728"/>
            <a:ext cx="2441229" cy="582637"/>
          </a:xfrm>
          <a:prstGeom prst="roundRect">
            <a:avLst>
              <a:gd name="adj" fmla="val 12734"/>
            </a:avLst>
          </a:prstGeom>
          <a:solidFill>
            <a:schemeClr val="accent1">
              <a:lumMod val="5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A3C3F5-2E6A-4A84-981E-4EB2E46C8EA5}"/>
              </a:ext>
            </a:extLst>
          </p:cNvPr>
          <p:cNvSpPr txBox="1"/>
          <p:nvPr/>
        </p:nvSpPr>
        <p:spPr>
          <a:xfrm>
            <a:off x="4973586" y="3707605"/>
            <a:ext cx="217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Space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DA68CF-4A3A-4B79-BB25-E26C2DA6C460}"/>
              </a:ext>
            </a:extLst>
          </p:cNvPr>
          <p:cNvSpPr txBox="1"/>
          <p:nvPr/>
        </p:nvSpPr>
        <p:spPr>
          <a:xfrm>
            <a:off x="1173480" y="5125223"/>
            <a:ext cx="4963888" cy="1255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2117725" algn="l"/>
              </a:tabLst>
            </a:pPr>
            <a:r>
              <a:rPr lang="en-US" sz="2600" b="1">
                <a:solidFill>
                  <a:schemeClr val="bg1"/>
                </a:solidFill>
                <a:cs typeface="Arial" panose="020B0604020202020204" pitchFamily="34" charset="0"/>
              </a:rPr>
              <a:t>Platform with Mixed Reality (MR) Technology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EC0A5E-9299-4A6F-B802-90AAE1C91EE5}"/>
              </a:ext>
            </a:extLst>
          </p:cNvPr>
          <p:cNvSpPr txBox="1"/>
          <p:nvPr/>
        </p:nvSpPr>
        <p:spPr>
          <a:xfrm>
            <a:off x="7124700" y="5125223"/>
            <a:ext cx="3764280" cy="12550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cs typeface="Arial" panose="020B0604020202020204" pitchFamily="34" charset="0"/>
              </a:rPr>
              <a:t>On-Demand </a:t>
            </a:r>
          </a:p>
          <a:p>
            <a:pPr algn="ctr"/>
            <a:r>
              <a:rPr lang="en-US" sz="2600" b="1">
                <a:solidFill>
                  <a:schemeClr val="bg1"/>
                </a:solidFill>
                <a:cs typeface="Arial" panose="020B0604020202020204" pitchFamily="34" charset="0"/>
              </a:rPr>
              <a:t>Content</a:t>
            </a:r>
            <a:endParaRPr lang="en-US" sz="26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6557CB-2574-4AF5-9BF7-B712B0BE6D34}"/>
              </a:ext>
            </a:extLst>
          </p:cNvPr>
          <p:cNvSpPr txBox="1"/>
          <p:nvPr/>
        </p:nvSpPr>
        <p:spPr>
          <a:xfrm>
            <a:off x="3763720" y="4422080"/>
            <a:ext cx="4614934" cy="578882"/>
          </a:xfrm>
          <a:prstGeom prst="roundRect">
            <a:avLst>
              <a:gd name="adj" fmla="val 48635"/>
            </a:avLst>
          </a:prstGeom>
          <a:noFill/>
          <a:ln>
            <a:noFill/>
          </a:ln>
        </p:spPr>
        <p:txBody>
          <a:bodyPr wrap="square">
            <a:prstTxWarp prst="textChevron">
              <a:avLst>
                <a:gd name="adj" fmla="val 13327"/>
              </a:avLst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Manufacturing</a:t>
            </a:r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31D3B644-9CE5-48B0-AA13-EA08DF63AE3B}"/>
              </a:ext>
            </a:extLst>
          </p:cNvPr>
          <p:cNvSpPr/>
          <p:nvPr/>
        </p:nvSpPr>
        <p:spPr>
          <a:xfrm>
            <a:off x="6332915" y="5407478"/>
            <a:ext cx="573919" cy="596690"/>
          </a:xfrm>
          <a:prstGeom prst="plus">
            <a:avLst>
              <a:gd name="adj" fmla="val 3645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DABA05-460C-4B73-89C4-CD040166E07B}"/>
              </a:ext>
            </a:extLst>
          </p:cNvPr>
          <p:cNvSpPr txBox="1"/>
          <p:nvPr/>
        </p:nvSpPr>
        <p:spPr>
          <a:xfrm>
            <a:off x="3877497" y="2368935"/>
            <a:ext cx="389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Cycle-time in Manufacturing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3FB60E1-193D-484D-BB37-F40B6522D503}"/>
              </a:ext>
            </a:extLst>
          </p:cNvPr>
          <p:cNvCxnSpPr>
            <a:cxnSpLocks/>
            <a:stCxn id="36" idx="6"/>
            <a:endCxn id="49" idx="1"/>
          </p:cNvCxnSpPr>
          <p:nvPr/>
        </p:nvCxnSpPr>
        <p:spPr>
          <a:xfrm>
            <a:off x="2959272" y="2165151"/>
            <a:ext cx="918225" cy="61928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684D7D2-59DA-4E5F-9E6A-9051EDF71622}"/>
              </a:ext>
            </a:extLst>
          </p:cNvPr>
          <p:cNvSpPr txBox="1"/>
          <p:nvPr/>
        </p:nvSpPr>
        <p:spPr>
          <a:xfrm>
            <a:off x="3878253" y="1942818"/>
            <a:ext cx="524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Time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34A62B-DEE5-45F4-83C9-37878DF538A3}"/>
              </a:ext>
            </a:extLst>
          </p:cNvPr>
          <p:cNvCxnSpPr>
            <a:cxnSpLocks/>
            <a:stCxn id="36" idx="6"/>
            <a:endCxn id="52" idx="1"/>
          </p:cNvCxnSpPr>
          <p:nvPr/>
        </p:nvCxnSpPr>
        <p:spPr>
          <a:xfrm>
            <a:off x="2959272" y="2165151"/>
            <a:ext cx="918981" cy="85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BB89AD7-6B4E-4CF5-8CB8-EBB9D3132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9" y="4022430"/>
            <a:ext cx="1833789" cy="125240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5AB2B5-A7A6-47A0-BCFE-B8880855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3"/>
          <a:stretch/>
        </p:blipFill>
        <p:spPr>
          <a:xfrm>
            <a:off x="10140473" y="3889595"/>
            <a:ext cx="1833789" cy="143826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759C36A8-20EA-4D87-A955-19F6DA58C8A6}"/>
              </a:ext>
            </a:extLst>
          </p:cNvPr>
          <p:cNvSpPr/>
          <p:nvPr/>
        </p:nvSpPr>
        <p:spPr>
          <a:xfrm>
            <a:off x="2153835" y="3604260"/>
            <a:ext cx="1480905" cy="936547"/>
          </a:xfrm>
          <a:prstGeom prst="downArrow">
            <a:avLst/>
          </a:prstGeom>
          <a:solidFill>
            <a:schemeClr val="accent5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EC4854D6-EF48-4C43-B585-B4F5CB12934D}"/>
              </a:ext>
            </a:extLst>
          </p:cNvPr>
          <p:cNvSpPr/>
          <p:nvPr/>
        </p:nvSpPr>
        <p:spPr>
          <a:xfrm>
            <a:off x="8407261" y="3619051"/>
            <a:ext cx="1480905" cy="936547"/>
          </a:xfrm>
          <a:prstGeom prst="downArrow">
            <a:avLst/>
          </a:prstGeom>
          <a:solidFill>
            <a:schemeClr val="accent5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indoor, preparing, engine&#10;&#10;Description automatically generated">
            <a:extLst>
              <a:ext uri="{FF2B5EF4-FFF2-40B4-BE49-F238E27FC236}">
                <a16:creationId xmlns:a16="http://schemas.microsoft.com/office/drawing/2014/main" id="{B24F2B75-4044-F341-0D72-A2D28630A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083" y="1292975"/>
            <a:ext cx="2743200" cy="18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100;p15">
            <a:extLst>
              <a:ext uri="{FF2B5EF4-FFF2-40B4-BE49-F238E27FC236}">
                <a16:creationId xmlns:a16="http://schemas.microsoft.com/office/drawing/2014/main" id="{D46E71D7-0686-4D8C-8839-737FBA115433}"/>
              </a:ext>
            </a:extLst>
          </p:cNvPr>
          <p:cNvSpPr/>
          <p:nvPr/>
        </p:nvSpPr>
        <p:spPr>
          <a:xfrm>
            <a:off x="1618034" y="5625144"/>
            <a:ext cx="8916856" cy="1046409"/>
          </a:xfrm>
          <a:prstGeom prst="roundRect">
            <a:avLst>
              <a:gd name="adj" fmla="val 16667"/>
            </a:avLst>
          </a:prstGeom>
          <a:solidFill>
            <a:srgbClr val="1A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7;p15">
            <a:extLst>
              <a:ext uri="{FF2B5EF4-FFF2-40B4-BE49-F238E27FC236}">
                <a16:creationId xmlns:a16="http://schemas.microsoft.com/office/drawing/2014/main" id="{AE61DE27-3E3C-4972-B5A4-0CC8CD607BC1}"/>
              </a:ext>
            </a:extLst>
          </p:cNvPr>
          <p:cNvSpPr txBox="1"/>
          <p:nvPr/>
        </p:nvSpPr>
        <p:spPr>
          <a:xfrm>
            <a:off x="1694479" y="5637235"/>
            <a:ext cx="882893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ato"/>
                <a:cs typeface="Lato"/>
                <a:sym typeface="Lato"/>
              </a:rPr>
              <a:t>Mixed Reality (MR) </a:t>
            </a:r>
            <a:endParaRPr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ato"/>
              <a:cs typeface="Lato"/>
              <a:sym typeface="Lato"/>
            </a:endParaRPr>
          </a:p>
          <a:p>
            <a:pPr>
              <a:buClr>
                <a:srgbClr val="000000"/>
              </a:buClr>
            </a:pPr>
            <a:r>
              <a:rPr lang="en" sz="2400" b="1" kern="0" dirty="0">
                <a:solidFill>
                  <a:srgbClr val="FFFFFF"/>
                </a:solidFill>
                <a:ea typeface="Lato"/>
                <a:cs typeface="Lato"/>
                <a:sym typeface="Lato"/>
              </a:rPr>
              <a:t>Digital Objects/Holograms Interact with User and Real Environment </a:t>
            </a:r>
            <a:endParaRPr lang="en" sz="2400" b="1" kern="0" dirty="0">
              <a:solidFill>
                <a:srgbClr val="FFFFFF"/>
              </a:solidFill>
              <a:ea typeface="Lato"/>
              <a:cs typeface="Lato"/>
            </a:endParaRPr>
          </a:p>
        </p:txBody>
      </p:sp>
      <p:pic>
        <p:nvPicPr>
          <p:cNvPr id="49" name="Google Shape;99;p15">
            <a:extLst>
              <a:ext uri="{FF2B5EF4-FFF2-40B4-BE49-F238E27FC236}">
                <a16:creationId xmlns:a16="http://schemas.microsoft.com/office/drawing/2014/main" id="{FAA24835-1C26-4B96-AFAD-7637FAE9A9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9982" y="1358025"/>
            <a:ext cx="9048131" cy="30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244C8AB-83CD-42D6-9A9A-B8F5D83509AA}"/>
              </a:ext>
            </a:extLst>
          </p:cNvPr>
          <p:cNvSpPr/>
          <p:nvPr/>
        </p:nvSpPr>
        <p:spPr>
          <a:xfrm>
            <a:off x="7219949" y="3903727"/>
            <a:ext cx="4648200" cy="1279058"/>
          </a:xfrm>
          <a:prstGeom prst="roundRect">
            <a:avLst/>
          </a:prstGeom>
          <a:solidFill>
            <a:srgbClr val="1A9988"/>
          </a:solidFill>
          <a:ln>
            <a:solidFill>
              <a:srgbClr val="1A9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EE429A-E68E-4B81-9E97-54E227DB5628}"/>
              </a:ext>
            </a:extLst>
          </p:cNvPr>
          <p:cNvSpPr/>
          <p:nvPr/>
        </p:nvSpPr>
        <p:spPr>
          <a:xfrm>
            <a:off x="323850" y="3916942"/>
            <a:ext cx="4705350" cy="1279058"/>
          </a:xfrm>
          <a:prstGeom prst="roundRect">
            <a:avLst/>
          </a:prstGeom>
          <a:solidFill>
            <a:srgbClr val="1A9988"/>
          </a:solidFill>
          <a:ln>
            <a:solidFill>
              <a:srgbClr val="1A9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Google Shape;104;p15">
            <a:extLst>
              <a:ext uri="{FF2B5EF4-FFF2-40B4-BE49-F238E27FC236}">
                <a16:creationId xmlns:a16="http://schemas.microsoft.com/office/drawing/2014/main" id="{B09CF029-B93E-49C9-A41A-06C072535058}"/>
              </a:ext>
            </a:extLst>
          </p:cNvPr>
          <p:cNvSpPr txBox="1">
            <a:spLocks/>
          </p:cNvSpPr>
          <p:nvPr/>
        </p:nvSpPr>
        <p:spPr>
          <a:xfrm>
            <a:off x="95250" y="347090"/>
            <a:ext cx="566737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What is XR/MR/AR/VR?  </a:t>
            </a:r>
          </a:p>
        </p:txBody>
      </p:sp>
      <p:sp>
        <p:nvSpPr>
          <p:cNvPr id="52" name="Google Shape;105;p15">
            <a:extLst>
              <a:ext uri="{FF2B5EF4-FFF2-40B4-BE49-F238E27FC236}">
                <a16:creationId xmlns:a16="http://schemas.microsoft.com/office/drawing/2014/main" id="{BEFE09E4-EFC4-40BD-899E-83C0D9FC6BE9}"/>
              </a:ext>
            </a:extLst>
          </p:cNvPr>
          <p:cNvSpPr txBox="1"/>
          <p:nvPr/>
        </p:nvSpPr>
        <p:spPr>
          <a:xfrm>
            <a:off x="313074" y="3809133"/>
            <a:ext cx="4981575" cy="1498249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8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ato"/>
                <a:cs typeface="Lato"/>
                <a:sym typeface="Lato"/>
              </a:rPr>
              <a:t>Augmented Reality (AR)</a:t>
            </a:r>
            <a:endParaRPr sz="2800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ato"/>
              <a:cs typeface="Lato"/>
              <a:sym typeface="La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400" b="1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Composite of Computer-generated</a:t>
            </a:r>
            <a:endParaRPr sz="2400" b="1" kern="0">
              <a:solidFill>
                <a:srgbClr val="FFFFFF"/>
              </a:solidFill>
              <a:ea typeface="Lato"/>
              <a:cs typeface="Lato"/>
              <a:sym typeface="La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400" b="1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+ Real World</a:t>
            </a:r>
            <a:endParaRPr sz="2400" b="1" kern="0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5" name="Google Shape;106;p15">
            <a:extLst>
              <a:ext uri="{FF2B5EF4-FFF2-40B4-BE49-F238E27FC236}">
                <a16:creationId xmlns:a16="http://schemas.microsoft.com/office/drawing/2014/main" id="{F3EBECC0-C3BA-4459-BF43-E7B556FEAE67}"/>
              </a:ext>
            </a:extLst>
          </p:cNvPr>
          <p:cNvSpPr txBox="1"/>
          <p:nvPr/>
        </p:nvSpPr>
        <p:spPr>
          <a:xfrm>
            <a:off x="7500936" y="3841398"/>
            <a:ext cx="4086225" cy="1089626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8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ato"/>
                <a:cs typeface="Lato"/>
                <a:sym typeface="Lato"/>
              </a:rPr>
              <a:t>Virtual Reality (VR)</a:t>
            </a:r>
            <a:endParaRPr sz="2800" b="1" ker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ato"/>
              <a:cs typeface="Lato"/>
              <a:sym typeface="Lato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2400" b="1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Fully Immersive Virtual World</a:t>
            </a:r>
            <a:endParaRPr sz="2400" b="1" kern="0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  <p:cxnSp>
        <p:nvCxnSpPr>
          <p:cNvPr id="59" name="Google Shape;109;p15">
            <a:extLst>
              <a:ext uri="{FF2B5EF4-FFF2-40B4-BE49-F238E27FC236}">
                <a16:creationId xmlns:a16="http://schemas.microsoft.com/office/drawing/2014/main" id="{1D855765-AC33-49B8-987A-833DBCB00D69}"/>
              </a:ext>
            </a:extLst>
          </p:cNvPr>
          <p:cNvCxnSpPr>
            <a:cxnSpLocks/>
          </p:cNvCxnSpPr>
          <p:nvPr/>
        </p:nvCxnSpPr>
        <p:spPr>
          <a:xfrm>
            <a:off x="1569982" y="5436790"/>
            <a:ext cx="9048131" cy="0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8" name="Google Shape;108;p15">
            <a:extLst>
              <a:ext uri="{FF2B5EF4-FFF2-40B4-BE49-F238E27FC236}">
                <a16:creationId xmlns:a16="http://schemas.microsoft.com/office/drawing/2014/main" id="{49759B12-1FAB-46EB-BD47-010599393921}"/>
              </a:ext>
            </a:extLst>
          </p:cNvPr>
          <p:cNvSpPr txBox="1"/>
          <p:nvPr/>
        </p:nvSpPr>
        <p:spPr>
          <a:xfrm>
            <a:off x="2043540" y="1061315"/>
            <a:ext cx="8076220" cy="476726"/>
          </a:xfrm>
          <a:prstGeom prst="roundRect">
            <a:avLst/>
          </a:prstGeom>
          <a:solidFill>
            <a:srgbClr val="1A9988"/>
          </a:solidFill>
          <a:ln>
            <a:noFill/>
          </a:ln>
        </p:spPr>
        <p:txBody>
          <a:bodyPr spcFirstLastPara="1" wrap="none" lIns="91425" tIns="0" rIns="91425" bIns="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800" b="1" kern="0">
                <a:solidFill>
                  <a:srgbClr val="FFFFFF"/>
                </a:solidFill>
                <a:ea typeface="Lato"/>
                <a:cs typeface="Lato"/>
                <a:sym typeface="Lato"/>
              </a:rPr>
              <a:t>Extended Reality (XR): Umbrella term for VR, AR, MR</a:t>
            </a:r>
            <a:endParaRPr sz="2800" b="1" kern="0">
              <a:solidFill>
                <a:srgbClr val="FFFFFF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6998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46B61DE-AD89-4620-87DD-6B23F97C570B}"/>
              </a:ext>
            </a:extLst>
          </p:cNvPr>
          <p:cNvSpPr/>
          <p:nvPr/>
        </p:nvSpPr>
        <p:spPr>
          <a:xfrm>
            <a:off x="8353876" y="1117886"/>
            <a:ext cx="3579680" cy="5534373"/>
          </a:xfrm>
          <a:prstGeom prst="roundRect">
            <a:avLst>
              <a:gd name="adj" fmla="val 9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34A731B-ED36-4334-97E2-09577531A093}"/>
              </a:ext>
            </a:extLst>
          </p:cNvPr>
          <p:cNvSpPr/>
          <p:nvPr/>
        </p:nvSpPr>
        <p:spPr>
          <a:xfrm>
            <a:off x="8587387" y="4699373"/>
            <a:ext cx="3161915" cy="1838587"/>
          </a:xfrm>
          <a:prstGeom prst="roundRect">
            <a:avLst>
              <a:gd name="adj" fmla="val 1369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866EFC-1E93-497B-88A5-E9507301F52B}"/>
              </a:ext>
            </a:extLst>
          </p:cNvPr>
          <p:cNvSpPr/>
          <p:nvPr/>
        </p:nvSpPr>
        <p:spPr>
          <a:xfrm>
            <a:off x="8580120" y="2581743"/>
            <a:ext cx="3161915" cy="1944537"/>
          </a:xfrm>
          <a:prstGeom prst="roundRect">
            <a:avLst>
              <a:gd name="adj" fmla="val 1369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A47472-5EDE-44E8-A89B-0EE2CE630B09}"/>
              </a:ext>
            </a:extLst>
          </p:cNvPr>
          <p:cNvSpPr/>
          <p:nvPr/>
        </p:nvSpPr>
        <p:spPr>
          <a:xfrm>
            <a:off x="289056" y="1102647"/>
            <a:ext cx="4338514" cy="5549613"/>
          </a:xfrm>
          <a:prstGeom prst="roundRect">
            <a:avLst>
              <a:gd name="adj" fmla="val 10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36DBC-B1F3-4CCD-A97C-F5C0DF1A81B0}"/>
              </a:ext>
            </a:extLst>
          </p:cNvPr>
          <p:cNvSpPr/>
          <p:nvPr/>
        </p:nvSpPr>
        <p:spPr>
          <a:xfrm>
            <a:off x="4830575" y="1117887"/>
            <a:ext cx="3286751" cy="5534373"/>
          </a:xfrm>
          <a:prstGeom prst="roundRect">
            <a:avLst>
              <a:gd name="adj" fmla="val 11558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Technology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98CAB-2296-4878-8EBF-005F4FA0560F}"/>
              </a:ext>
            </a:extLst>
          </p:cNvPr>
          <p:cNvSpPr txBox="1"/>
          <p:nvPr/>
        </p:nvSpPr>
        <p:spPr>
          <a:xfrm>
            <a:off x="949366" y="1102646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/ Wearable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7F2FDE-66D8-4980-87D2-C8BC049F207C}"/>
              </a:ext>
            </a:extLst>
          </p:cNvPr>
          <p:cNvSpPr txBox="1"/>
          <p:nvPr/>
        </p:nvSpPr>
        <p:spPr>
          <a:xfrm>
            <a:off x="5633485" y="1134343"/>
            <a:ext cx="1745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EA83FE-911B-45A9-8711-4B29A3A54831}"/>
              </a:ext>
            </a:extLst>
          </p:cNvPr>
          <p:cNvSpPr txBox="1"/>
          <p:nvPr/>
        </p:nvSpPr>
        <p:spPr>
          <a:xfrm>
            <a:off x="8763032" y="1143880"/>
            <a:ext cx="272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0D6BC-EDDF-4D55-BBB0-97D47E3181E6}"/>
              </a:ext>
            </a:extLst>
          </p:cNvPr>
          <p:cNvSpPr txBox="1"/>
          <p:nvPr/>
        </p:nvSpPr>
        <p:spPr>
          <a:xfrm>
            <a:off x="609964" y="2091748"/>
            <a:ext cx="2393669" cy="10577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</a:t>
            </a:r>
            <a:r>
              <a:rPr 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Hololens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  <a:p>
            <a:pPr>
              <a:lnSpc>
                <a:spcPts val="4000"/>
              </a:lnSpc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F352FF-AE54-4BD4-B53F-6F1600310633}"/>
              </a:ext>
            </a:extLst>
          </p:cNvPr>
          <p:cNvSpPr txBox="1"/>
          <p:nvPr/>
        </p:nvSpPr>
        <p:spPr>
          <a:xfrm>
            <a:off x="1722800" y="4108300"/>
            <a:ext cx="1784848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Realwear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Vuzix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Epson </a:t>
            </a:r>
            <a:r>
              <a:rPr 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Moverio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Magicleap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3C15E-EB8F-455A-A4F0-7760030A890E}"/>
              </a:ext>
            </a:extLst>
          </p:cNvPr>
          <p:cNvSpPr txBox="1"/>
          <p:nvPr/>
        </p:nvSpPr>
        <p:spPr>
          <a:xfrm>
            <a:off x="380587" y="167929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33EC49-8A14-411B-B3EE-F331B16F82C6}"/>
              </a:ext>
            </a:extLst>
          </p:cNvPr>
          <p:cNvSpPr txBox="1"/>
          <p:nvPr/>
        </p:nvSpPr>
        <p:spPr>
          <a:xfrm>
            <a:off x="380586" y="333993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</a:p>
        </p:txBody>
      </p:sp>
      <p:pic>
        <p:nvPicPr>
          <p:cNvPr id="50" name="Google Shape;123;p16">
            <a:extLst>
              <a:ext uri="{FF2B5EF4-FFF2-40B4-BE49-F238E27FC236}">
                <a16:creationId xmlns:a16="http://schemas.microsoft.com/office/drawing/2014/main" id="{1FCA9257-1245-432C-8A0F-D0B9367CFF9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63969" y="2257635"/>
            <a:ext cx="1064453" cy="104491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EC8269E-F7EF-44F2-A5C2-EBC686DC0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4629" b="-2134"/>
          <a:stretch/>
        </p:blipFill>
        <p:spPr>
          <a:xfrm>
            <a:off x="602878" y="4046114"/>
            <a:ext cx="820600" cy="76196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1104850-CAA5-4069-A061-6ECF7A852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38" y="4558424"/>
            <a:ext cx="905199" cy="69941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0544813-B140-4DC8-8382-8B836D3F7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7" y="5099513"/>
            <a:ext cx="973301" cy="64886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0895F4C-0D99-4B32-ADD6-75B600CA8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65" y="5593478"/>
            <a:ext cx="762630" cy="6367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08E38AA-F4B4-4E93-B700-C2A5DFAC7E70}"/>
              </a:ext>
            </a:extLst>
          </p:cNvPr>
          <p:cNvCxnSpPr>
            <a:cxnSpLocks/>
          </p:cNvCxnSpPr>
          <p:nvPr/>
        </p:nvCxnSpPr>
        <p:spPr>
          <a:xfrm flipH="1">
            <a:off x="1423478" y="4427095"/>
            <a:ext cx="29932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C9CB9B4-60EB-4B46-A99C-327C12BE8709}"/>
              </a:ext>
            </a:extLst>
          </p:cNvPr>
          <p:cNvCxnSpPr/>
          <p:nvPr/>
        </p:nvCxnSpPr>
        <p:spPr>
          <a:xfrm flipH="1">
            <a:off x="1423478" y="5326255"/>
            <a:ext cx="29932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BB33B3-CEAE-4FF6-B860-B5C37AFF4E77}"/>
              </a:ext>
            </a:extLst>
          </p:cNvPr>
          <p:cNvCxnSpPr>
            <a:cxnSpLocks/>
          </p:cNvCxnSpPr>
          <p:nvPr/>
        </p:nvCxnSpPr>
        <p:spPr>
          <a:xfrm>
            <a:off x="2715646" y="4908133"/>
            <a:ext cx="77159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5DD8E4F-7278-4014-8A16-9524DCF230CD}"/>
              </a:ext>
            </a:extLst>
          </p:cNvPr>
          <p:cNvCxnSpPr>
            <a:cxnSpLocks/>
          </p:cNvCxnSpPr>
          <p:nvPr/>
        </p:nvCxnSpPr>
        <p:spPr>
          <a:xfrm>
            <a:off x="3101442" y="5814184"/>
            <a:ext cx="51142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C5BE28F-C8AA-4E83-80F4-CFEB7473407E}"/>
              </a:ext>
            </a:extLst>
          </p:cNvPr>
          <p:cNvSpPr txBox="1"/>
          <p:nvPr/>
        </p:nvSpPr>
        <p:spPr>
          <a:xfrm>
            <a:off x="4892343" y="166237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73EDCFF-5DBD-4662-8942-4EFFD6E85873}"/>
              </a:ext>
            </a:extLst>
          </p:cNvPr>
          <p:cNvSpPr txBox="1"/>
          <p:nvPr/>
        </p:nvSpPr>
        <p:spPr>
          <a:xfrm>
            <a:off x="4892343" y="417615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</a:p>
        </p:txBody>
      </p:sp>
      <p:pic>
        <p:nvPicPr>
          <p:cNvPr id="90" name="Google Shape;128;p16">
            <a:extLst>
              <a:ext uri="{FF2B5EF4-FFF2-40B4-BE49-F238E27FC236}">
                <a16:creationId xmlns:a16="http://schemas.microsoft.com/office/drawing/2014/main" id="{61503DAB-C525-40A6-BAFD-2034054811F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1467" y="2090249"/>
            <a:ext cx="1888398" cy="39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29;p16">
            <a:extLst>
              <a:ext uri="{FF2B5EF4-FFF2-40B4-BE49-F238E27FC236}">
                <a16:creationId xmlns:a16="http://schemas.microsoft.com/office/drawing/2014/main" id="{A725CB57-2E3C-4B7F-A1EC-CD5945DFC3C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3206" y="2617662"/>
            <a:ext cx="1644180" cy="47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130;p16">
            <a:extLst>
              <a:ext uri="{FF2B5EF4-FFF2-40B4-BE49-F238E27FC236}">
                <a16:creationId xmlns:a16="http://schemas.microsoft.com/office/drawing/2014/main" id="{F550D702-374C-4D6E-A85C-F50A8C830242}"/>
              </a:ext>
            </a:extLst>
          </p:cNvPr>
          <p:cNvPicPr preferRelativeResize="0"/>
          <p:nvPr/>
        </p:nvPicPr>
        <p:blipFill>
          <a:blip r:embed="rId9">
            <a:alphaModFix/>
            <a:biLevel thresh="25000"/>
          </a:blip>
          <a:stretch>
            <a:fillRect/>
          </a:stretch>
        </p:blipFill>
        <p:spPr>
          <a:xfrm>
            <a:off x="5157153" y="3235853"/>
            <a:ext cx="2110743" cy="40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131;p16">
            <a:extLst>
              <a:ext uri="{FF2B5EF4-FFF2-40B4-BE49-F238E27FC236}">
                <a16:creationId xmlns:a16="http://schemas.microsoft.com/office/drawing/2014/main" id="{DB238E2B-22FE-4D68-A9EF-D8702F5A8AE2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6985" y="3734055"/>
            <a:ext cx="2092880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132;p16">
            <a:extLst>
              <a:ext uri="{FF2B5EF4-FFF2-40B4-BE49-F238E27FC236}">
                <a16:creationId xmlns:a16="http://schemas.microsoft.com/office/drawing/2014/main" id="{779C7268-CCAB-4C94-A9F3-BB9B3EA9E72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64029" y="4827267"/>
            <a:ext cx="2077348" cy="45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133;p16">
            <a:extLst>
              <a:ext uri="{FF2B5EF4-FFF2-40B4-BE49-F238E27FC236}">
                <a16:creationId xmlns:a16="http://schemas.microsoft.com/office/drawing/2014/main" id="{26E35A59-20CD-4DA1-9CE5-DE9DF485B89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75808" y="2617176"/>
            <a:ext cx="1339921" cy="48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134;p16">
            <a:extLst>
              <a:ext uri="{FF2B5EF4-FFF2-40B4-BE49-F238E27FC236}">
                <a16:creationId xmlns:a16="http://schemas.microsoft.com/office/drawing/2014/main" id="{2361511B-EF3A-4F81-9D25-743AD5477EC4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85342" y="5408798"/>
            <a:ext cx="1833297" cy="50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135;p16">
            <a:extLst>
              <a:ext uri="{FF2B5EF4-FFF2-40B4-BE49-F238E27FC236}">
                <a16:creationId xmlns:a16="http://schemas.microsoft.com/office/drawing/2014/main" id="{69F0F98B-BCC2-4D41-9927-F9B63E14ADDF}"/>
              </a:ext>
            </a:extLst>
          </p:cNvPr>
          <p:cNvPicPr preferRelativeResize="0"/>
          <p:nvPr/>
        </p:nvPicPr>
        <p:blipFill>
          <a:blip r:embed="rId14">
            <a:alphaModFix/>
            <a:lum bright="70000" contrast="-70000"/>
          </a:blip>
          <a:stretch>
            <a:fillRect/>
          </a:stretch>
        </p:blipFill>
        <p:spPr>
          <a:xfrm>
            <a:off x="5211046" y="6148422"/>
            <a:ext cx="1560841" cy="2675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5711F-2687-4ADC-A15B-9515CC89DEEF}"/>
              </a:ext>
            </a:extLst>
          </p:cNvPr>
          <p:cNvSpPr txBox="1"/>
          <p:nvPr/>
        </p:nvSpPr>
        <p:spPr>
          <a:xfrm>
            <a:off x="8369116" y="1648726"/>
            <a:ext cx="354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Open Opportunity</a:t>
            </a:r>
          </a:p>
          <a:p>
            <a:pPr algn="ctr"/>
            <a:r>
              <a:rPr lang="en-US" sz="2400" b="1"/>
              <a:t>(Client-Oriented)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3D4DF6-3DF6-404D-9764-2B13C8C1C9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72" y="2972463"/>
            <a:ext cx="1953759" cy="14653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EADBD8B-BB04-4A1C-B1FF-9339D64EE68D}"/>
              </a:ext>
            </a:extLst>
          </p:cNvPr>
          <p:cNvSpPr txBox="1"/>
          <p:nvPr/>
        </p:nvSpPr>
        <p:spPr>
          <a:xfrm>
            <a:off x="8792754" y="2543644"/>
            <a:ext cx="2751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Customized Content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887EC9-E03F-4510-ABD3-423518CCB423}"/>
              </a:ext>
            </a:extLst>
          </p:cNvPr>
          <p:cNvSpPr txBox="1"/>
          <p:nvPr/>
        </p:nvSpPr>
        <p:spPr>
          <a:xfrm>
            <a:off x="8747033" y="4662741"/>
            <a:ext cx="2925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Delivery Mechanism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E9C4D4-02D0-45E2-81D5-172CB243D9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2" y="5151860"/>
            <a:ext cx="2130075" cy="13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A47472-5EDE-44E8-A89B-0EE2CE630B09}"/>
              </a:ext>
            </a:extLst>
          </p:cNvPr>
          <p:cNvSpPr/>
          <p:nvPr/>
        </p:nvSpPr>
        <p:spPr>
          <a:xfrm>
            <a:off x="262121" y="1110265"/>
            <a:ext cx="4363876" cy="5549613"/>
          </a:xfrm>
          <a:prstGeom prst="roundRect">
            <a:avLst>
              <a:gd name="adj" fmla="val 10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36DBC-B1F3-4CCD-A97C-F5C0DF1A81B0}"/>
              </a:ext>
            </a:extLst>
          </p:cNvPr>
          <p:cNvSpPr/>
          <p:nvPr/>
        </p:nvSpPr>
        <p:spPr>
          <a:xfrm>
            <a:off x="4830575" y="1117887"/>
            <a:ext cx="3286751" cy="5534373"/>
          </a:xfrm>
          <a:prstGeom prst="roundRect">
            <a:avLst>
              <a:gd name="adj" fmla="val 11558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46B61DE-AD89-4620-87DD-6B23F97C570B}"/>
              </a:ext>
            </a:extLst>
          </p:cNvPr>
          <p:cNvSpPr/>
          <p:nvPr/>
        </p:nvSpPr>
        <p:spPr>
          <a:xfrm>
            <a:off x="8353876" y="1117886"/>
            <a:ext cx="3579680" cy="5534373"/>
          </a:xfrm>
          <a:prstGeom prst="roundRect">
            <a:avLst>
              <a:gd name="adj" fmla="val 9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4" y="369200"/>
            <a:ext cx="422085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sym typeface="Raleway"/>
              </a:rPr>
              <a:t>Industry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98CAB-2296-4878-8EBF-005F4FA0560F}"/>
              </a:ext>
            </a:extLst>
          </p:cNvPr>
          <p:cNvSpPr txBox="1"/>
          <p:nvPr/>
        </p:nvSpPr>
        <p:spPr>
          <a:xfrm>
            <a:off x="949366" y="110264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EA83FE-911B-45A9-8711-4B29A3A54831}"/>
              </a:ext>
            </a:extLst>
          </p:cNvPr>
          <p:cNvSpPr txBox="1"/>
          <p:nvPr/>
        </p:nvSpPr>
        <p:spPr>
          <a:xfrm>
            <a:off x="8930307" y="1148812"/>
            <a:ext cx="2426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Semiconductor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Equipment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3C15E-EB8F-455A-A4F0-7760030A890E}"/>
              </a:ext>
            </a:extLst>
          </p:cNvPr>
          <p:cNvSpPr txBox="1"/>
          <p:nvPr/>
        </p:nvSpPr>
        <p:spPr>
          <a:xfrm>
            <a:off x="1401213" y="1178842"/>
            <a:ext cx="195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Automotive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33EC49-8A14-411B-B3EE-F331B16F82C6}"/>
              </a:ext>
            </a:extLst>
          </p:cNvPr>
          <p:cNvSpPr txBox="1"/>
          <p:nvPr/>
        </p:nvSpPr>
        <p:spPr>
          <a:xfrm>
            <a:off x="5538607" y="1178842"/>
            <a:ext cx="1807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Healthcare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5711F-2687-4ADC-A15B-9515CC89DEEF}"/>
              </a:ext>
            </a:extLst>
          </p:cNvPr>
          <p:cNvSpPr txBox="1"/>
          <p:nvPr/>
        </p:nvSpPr>
        <p:spPr>
          <a:xfrm>
            <a:off x="8588819" y="4967616"/>
            <a:ext cx="3167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Opportunity (Client-Oriented)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 Mechanism</a:t>
            </a:r>
          </a:p>
        </p:txBody>
      </p:sp>
      <p:pic>
        <p:nvPicPr>
          <p:cNvPr id="1026" name="Picture 2" descr="The Mercedes-Maybach Sedan | Mercedes-Benz USA">
            <a:extLst>
              <a:ext uri="{FF2B5EF4-FFF2-40B4-BE49-F238E27FC236}">
                <a16:creationId xmlns:a16="http://schemas.microsoft.com/office/drawing/2014/main" id="{4236D1E3-B870-4E63-9B2A-F81767F8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9" y="1890105"/>
            <a:ext cx="837454" cy="8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8A3A0C1-6D24-43B0-A59E-33A8E9A781A0}"/>
              </a:ext>
            </a:extLst>
          </p:cNvPr>
          <p:cNvSpPr txBox="1"/>
          <p:nvPr/>
        </p:nvSpPr>
        <p:spPr>
          <a:xfrm>
            <a:off x="401319" y="2749252"/>
            <a:ext cx="1756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Microsoft Hololens 2 + Dynamics 365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F5C4E-E348-4E78-AD18-9A0B7219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39" y="1900309"/>
            <a:ext cx="2051058" cy="1359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630041-8C93-42CA-AB35-3DDA27E2C13E}"/>
              </a:ext>
            </a:extLst>
          </p:cNvPr>
          <p:cNvSpPr txBox="1"/>
          <p:nvPr/>
        </p:nvSpPr>
        <p:spPr>
          <a:xfrm>
            <a:off x="914025" y="3294269"/>
            <a:ext cx="33887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access to wiring-schematics for diagnostics &amp; repair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(Source: techspot.com )</a:t>
            </a:r>
          </a:p>
        </p:txBody>
      </p:sp>
      <p:pic>
        <p:nvPicPr>
          <p:cNvPr id="1030" name="Picture 6" descr="Emblem | Exclusive Product Stories | Toyota Brand | Mobility | Toyota Motor  Corporation Official Global Website">
            <a:extLst>
              <a:ext uri="{FF2B5EF4-FFF2-40B4-BE49-F238E27FC236}">
                <a16:creationId xmlns:a16="http://schemas.microsoft.com/office/drawing/2014/main" id="{2366EE35-93CB-4459-890A-6567A75F3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5639"/>
          <a:stretch/>
        </p:blipFill>
        <p:spPr bwMode="auto">
          <a:xfrm>
            <a:off x="401319" y="4275207"/>
            <a:ext cx="931492" cy="7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2CE6858-9A2B-41DE-86AB-D9FCEE3E28A2}"/>
              </a:ext>
            </a:extLst>
          </p:cNvPr>
          <p:cNvSpPr txBox="1"/>
          <p:nvPr/>
        </p:nvSpPr>
        <p:spPr>
          <a:xfrm>
            <a:off x="401319" y="5220612"/>
            <a:ext cx="1672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Microsoft Hololens 2 + Azure + Dynamics 365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050A4E-99B3-40D0-8B7F-D522E5ADFBED}"/>
              </a:ext>
            </a:extLst>
          </p:cNvPr>
          <p:cNvSpPr txBox="1"/>
          <p:nvPr/>
        </p:nvSpPr>
        <p:spPr>
          <a:xfrm>
            <a:off x="1794157" y="5589319"/>
            <a:ext cx="2508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Operators inspect the painted surface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iot-automotive.news)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4F479CA-D0EC-436B-94F5-64187016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09" y="4427119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 Healthcare logo">
            <a:extLst>
              <a:ext uri="{FF2B5EF4-FFF2-40B4-BE49-F238E27FC236}">
                <a16:creationId xmlns:a16="http://schemas.microsoft.com/office/drawing/2014/main" id="{BBB2BFA3-BB2A-4E84-82AD-27AC9E13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26" y="1890105"/>
            <a:ext cx="679974" cy="6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 descr="GE Ultrasound HoloLens">
            <a:extLst>
              <a:ext uri="{FF2B5EF4-FFF2-40B4-BE49-F238E27FC236}">
                <a16:creationId xmlns:a16="http://schemas.microsoft.com/office/drawing/2014/main" id="{392480F6-6192-4BD7-BE7A-F7DD8B9C3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C31ED7-1119-41DA-B76A-859D1A308780}"/>
              </a:ext>
            </a:extLst>
          </p:cNvPr>
          <p:cNvSpPr txBox="1"/>
          <p:nvPr/>
        </p:nvSpPr>
        <p:spPr>
          <a:xfrm>
            <a:off x="4905689" y="2631087"/>
            <a:ext cx="3388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Microsoft Hololens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8A683B-D280-45AE-8003-3211441FD06A}"/>
              </a:ext>
            </a:extLst>
          </p:cNvPr>
          <p:cNvSpPr txBox="1"/>
          <p:nvPr/>
        </p:nvSpPr>
        <p:spPr>
          <a:xfrm>
            <a:off x="4971849" y="4275207"/>
            <a:ext cx="3051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ultrasound sonologists –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 PLUS Rounded 1c"/>
                <a:ea typeface="+mn-ea"/>
                <a:cs typeface="+mn-cs"/>
              </a:rPr>
              <a:t>Virtual organs overlaid on top of the mannequin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(Source: ge.com)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61AE53-8E55-49A0-A0F6-51E5093A3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513" y="2998156"/>
            <a:ext cx="2145748" cy="121937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8537FFC-54D1-4C98-9065-A87217C505EB}"/>
              </a:ext>
            </a:extLst>
          </p:cNvPr>
          <p:cNvSpPr txBox="1"/>
          <p:nvPr/>
        </p:nvSpPr>
        <p:spPr>
          <a:xfrm>
            <a:off x="8556161" y="2292868"/>
            <a:ext cx="31909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Complex Electromechanical Systems that process wafers for chip manufacturing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1000s of parts and weeks to assemble &amp;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MR/VR not adopted to accelerate equipment manufacturing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28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DBBB9C30-09D2-482A-934A-44C0408F8943}"/>
              </a:ext>
            </a:extLst>
          </p:cNvPr>
          <p:cNvSpPr/>
          <p:nvPr/>
        </p:nvSpPr>
        <p:spPr>
          <a:xfrm>
            <a:off x="774009" y="1219890"/>
            <a:ext cx="10549018" cy="535463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3" y="369200"/>
            <a:ext cx="10233145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sym typeface="Raleway"/>
              </a:rPr>
              <a:t>MR Technology Platform in Semiconductor Manufacturing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A5C27-556F-4572-AC85-94F9BA151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77" y="2336235"/>
            <a:ext cx="6783877" cy="300789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A55E021-D542-4018-8C81-EF5EC4097B55}"/>
              </a:ext>
            </a:extLst>
          </p:cNvPr>
          <p:cNvSpPr/>
          <p:nvPr/>
        </p:nvSpPr>
        <p:spPr>
          <a:xfrm rot="5400000">
            <a:off x="5885298" y="806335"/>
            <a:ext cx="448942" cy="853040"/>
          </a:xfrm>
          <a:prstGeom prst="triangle">
            <a:avLst>
              <a:gd name="adj" fmla="val 47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107044D-F61B-461F-8FCF-98E97F2E2758}"/>
              </a:ext>
            </a:extLst>
          </p:cNvPr>
          <p:cNvSpPr/>
          <p:nvPr/>
        </p:nvSpPr>
        <p:spPr>
          <a:xfrm rot="16200000">
            <a:off x="5743697" y="6147082"/>
            <a:ext cx="448942" cy="828958"/>
          </a:xfrm>
          <a:prstGeom prst="triangle">
            <a:avLst>
              <a:gd name="adj" fmla="val 4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7205EB0-DBBB-4E7E-BA63-98EF718708FA}"/>
              </a:ext>
            </a:extLst>
          </p:cNvPr>
          <p:cNvSpPr/>
          <p:nvPr/>
        </p:nvSpPr>
        <p:spPr>
          <a:xfrm>
            <a:off x="593687" y="3575550"/>
            <a:ext cx="448942" cy="643314"/>
          </a:xfrm>
          <a:prstGeom prst="triangle">
            <a:avLst>
              <a:gd name="adj" fmla="val 42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9BE3E51-3340-40B8-85E5-1105C9DB07F1}"/>
              </a:ext>
            </a:extLst>
          </p:cNvPr>
          <p:cNvSpPr/>
          <p:nvPr/>
        </p:nvSpPr>
        <p:spPr>
          <a:xfrm rot="10800000">
            <a:off x="11060915" y="3662080"/>
            <a:ext cx="448942" cy="643314"/>
          </a:xfrm>
          <a:prstGeom prst="triangle">
            <a:avLst>
              <a:gd name="adj" fmla="val 47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0EB3F2-4C2E-7C97-E2BE-D546F5131AAB}"/>
              </a:ext>
            </a:extLst>
          </p:cNvPr>
          <p:cNvGrpSpPr/>
          <p:nvPr/>
        </p:nvGrpSpPr>
        <p:grpSpPr>
          <a:xfrm>
            <a:off x="8801170" y="1006517"/>
            <a:ext cx="2873996" cy="2070748"/>
            <a:chOff x="8801170" y="1006517"/>
            <a:chExt cx="2873996" cy="20707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0C58A5-9521-4D04-AA95-93401CDAA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1170" y="1162465"/>
              <a:ext cx="2873996" cy="1914800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E58936-3756-4C3E-BEDE-3715202EEE2C}"/>
                </a:ext>
              </a:extLst>
            </p:cNvPr>
            <p:cNvSpPr txBox="1"/>
            <p:nvPr/>
          </p:nvSpPr>
          <p:spPr>
            <a:xfrm>
              <a:off x="8877107" y="1006517"/>
              <a:ext cx="2692917" cy="53520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44263"/>
                </a:avLst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MR assisted Manufacturing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A56454A-0B03-FDF4-EBC2-237F9CCB1A8B}"/>
              </a:ext>
            </a:extLst>
          </p:cNvPr>
          <p:cNvGrpSpPr/>
          <p:nvPr/>
        </p:nvGrpSpPr>
        <p:grpSpPr>
          <a:xfrm>
            <a:off x="577654" y="1115906"/>
            <a:ext cx="2889272" cy="1903933"/>
            <a:chOff x="577654" y="1115906"/>
            <a:chExt cx="2889272" cy="19039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19B447-36FB-4542-BFE1-246988500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4" y="1219890"/>
              <a:ext cx="2889272" cy="1799949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52CEA5-CFEC-49AA-B976-420793F9B507}"/>
                </a:ext>
              </a:extLst>
            </p:cNvPr>
            <p:cNvSpPr txBox="1"/>
            <p:nvPr/>
          </p:nvSpPr>
          <p:spPr>
            <a:xfrm>
              <a:off x="593687" y="1115906"/>
              <a:ext cx="2692917" cy="61664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44263"/>
                </a:avLst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Customized Content Delivery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0C334-1D16-43BD-5222-DB8401768DC2}"/>
              </a:ext>
            </a:extLst>
          </p:cNvPr>
          <p:cNvGrpSpPr/>
          <p:nvPr/>
        </p:nvGrpSpPr>
        <p:grpSpPr>
          <a:xfrm>
            <a:off x="438243" y="4647019"/>
            <a:ext cx="3067445" cy="1756030"/>
            <a:chOff x="438243" y="4647019"/>
            <a:chExt cx="3067445" cy="17560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6CED4-16EF-4703-A33A-EC7A06634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54" y="4777834"/>
              <a:ext cx="2889272" cy="1625215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0073EA-9BE1-4468-81BF-D81680B698D7}"/>
                </a:ext>
              </a:extLst>
            </p:cNvPr>
            <p:cNvSpPr txBox="1"/>
            <p:nvPr/>
          </p:nvSpPr>
          <p:spPr>
            <a:xfrm>
              <a:off x="438243" y="4647019"/>
              <a:ext cx="3067445" cy="105142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44263"/>
                </a:avLst>
              </a:prstTxWarp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Customized Manufacturing Content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C4ACA7-5672-1F8B-E8B2-AF4AF1EE6E73}"/>
              </a:ext>
            </a:extLst>
          </p:cNvPr>
          <p:cNvGrpSpPr/>
          <p:nvPr/>
        </p:nvGrpSpPr>
        <p:grpSpPr>
          <a:xfrm>
            <a:off x="8801170" y="4755795"/>
            <a:ext cx="2873996" cy="1762105"/>
            <a:chOff x="8801170" y="4755795"/>
            <a:chExt cx="2873996" cy="1762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D3E500-7CEE-478A-8ECF-9C20623CD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4" b="3974"/>
            <a:stretch/>
          </p:blipFill>
          <p:spPr>
            <a:xfrm>
              <a:off x="8801170" y="4884674"/>
              <a:ext cx="2873996" cy="1633226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C8BB3-710C-4074-9330-4597ED215A13}"/>
                </a:ext>
              </a:extLst>
            </p:cNvPr>
            <p:cNvSpPr txBox="1"/>
            <p:nvPr/>
          </p:nvSpPr>
          <p:spPr>
            <a:xfrm>
              <a:off x="9174084" y="4755795"/>
              <a:ext cx="2098961" cy="61664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44263"/>
                </a:avLst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World-Wide Access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1679E83-4EBE-4C9E-8E3A-9E7C06AFE4CB}"/>
              </a:ext>
            </a:extLst>
          </p:cNvPr>
          <p:cNvSpPr txBox="1"/>
          <p:nvPr/>
        </p:nvSpPr>
        <p:spPr>
          <a:xfrm>
            <a:off x="3818152" y="2209533"/>
            <a:ext cx="4906924" cy="62208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44263"/>
              </a:avLst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in Manufacturing of Complex Products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D8D8C-3144-4782-8BF8-4A26783C2AD6}"/>
              </a:ext>
            </a:extLst>
          </p:cNvPr>
          <p:cNvSpPr txBox="1"/>
          <p:nvPr/>
        </p:nvSpPr>
        <p:spPr>
          <a:xfrm>
            <a:off x="4502222" y="5365966"/>
            <a:ext cx="342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Semiconductor Equipment</a:t>
            </a:r>
          </a:p>
        </p:txBody>
      </p:sp>
    </p:spTree>
    <p:extLst>
      <p:ext uri="{BB962C8B-B14F-4D97-AF65-F5344CB8AC3E}">
        <p14:creationId xmlns:p14="http://schemas.microsoft.com/office/powerpoint/2010/main" val="28660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rgbClr val="276298"/>
            </a:gs>
            <a:gs pos="100000">
              <a:srgbClr val="255F9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20424F3-5C23-4336-972A-3308FDD70939}"/>
              </a:ext>
            </a:extLst>
          </p:cNvPr>
          <p:cNvSpPr/>
          <p:nvPr/>
        </p:nvSpPr>
        <p:spPr>
          <a:xfrm>
            <a:off x="-3903" y="-3393"/>
            <a:ext cx="12195903" cy="3449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17;p16">
            <a:extLst>
              <a:ext uri="{FF2B5EF4-FFF2-40B4-BE49-F238E27FC236}">
                <a16:creationId xmlns:a16="http://schemas.microsoft.com/office/drawing/2014/main" id="{59FC68BC-4E13-4CC3-AC31-FA9D62596C85}"/>
              </a:ext>
            </a:extLst>
          </p:cNvPr>
          <p:cNvSpPr txBox="1">
            <a:spLocks/>
          </p:cNvSpPr>
          <p:nvPr/>
        </p:nvSpPr>
        <p:spPr>
          <a:xfrm>
            <a:off x="108283" y="369200"/>
            <a:ext cx="8911891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sym typeface="Raleway"/>
              </a:rPr>
              <a:t>Opportunity in Semi Equipment Manufacturing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98CAB-2296-4878-8EBF-005F4FA0560F}"/>
              </a:ext>
            </a:extLst>
          </p:cNvPr>
          <p:cNvSpPr txBox="1"/>
          <p:nvPr/>
        </p:nvSpPr>
        <p:spPr>
          <a:xfrm>
            <a:off x="1330370" y="1189734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18" name="AutoShape 12" descr="GE Ultrasound HoloLens">
            <a:extLst>
              <a:ext uri="{FF2B5EF4-FFF2-40B4-BE49-F238E27FC236}">
                <a16:creationId xmlns:a16="http://schemas.microsoft.com/office/drawing/2014/main" id="{392480F6-6192-4BD7-BE7A-F7DD8B9C3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1574" y="33419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A7DF9-79DF-48EF-9A0C-1E688688A0A3}"/>
              </a:ext>
            </a:extLst>
          </p:cNvPr>
          <p:cNvGrpSpPr/>
          <p:nvPr/>
        </p:nvGrpSpPr>
        <p:grpSpPr>
          <a:xfrm>
            <a:off x="756268" y="979448"/>
            <a:ext cx="10695507" cy="1627517"/>
            <a:chOff x="756268" y="979448"/>
            <a:chExt cx="10695507" cy="162751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3A47472-5EDE-44E8-A89B-0EE2CE630B09}"/>
                </a:ext>
              </a:extLst>
            </p:cNvPr>
            <p:cNvSpPr/>
            <p:nvPr/>
          </p:nvSpPr>
          <p:spPr>
            <a:xfrm>
              <a:off x="756268" y="1019177"/>
              <a:ext cx="10695507" cy="1587788"/>
            </a:xfrm>
            <a:prstGeom prst="roundRect">
              <a:avLst>
                <a:gd name="adj" fmla="val 1092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8D70B6-2608-B38B-4341-87DE99EDEBC3}"/>
                </a:ext>
              </a:extLst>
            </p:cNvPr>
            <p:cNvGrpSpPr/>
            <p:nvPr/>
          </p:nvGrpSpPr>
          <p:grpSpPr>
            <a:xfrm>
              <a:off x="852535" y="979448"/>
              <a:ext cx="10197824" cy="1624133"/>
              <a:chOff x="852535" y="979448"/>
              <a:chExt cx="10197824" cy="162413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EEA83FE-911B-45A9-8711-4B29A3A54831}"/>
                  </a:ext>
                </a:extLst>
              </p:cNvPr>
              <p:cNvSpPr txBox="1"/>
              <p:nvPr/>
            </p:nvSpPr>
            <p:spPr>
              <a:xfrm>
                <a:off x="885191" y="979448"/>
                <a:ext cx="499976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Instant access to customized content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Assembly/Test documentation, 3D models &amp; drawings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37C3D4-0124-4C54-AF4B-763100165858}"/>
                  </a:ext>
                </a:extLst>
              </p:cNvPr>
              <p:cNvSpPr txBox="1"/>
              <p:nvPr/>
            </p:nvSpPr>
            <p:spPr>
              <a:xfrm>
                <a:off x="852535" y="2141916"/>
                <a:ext cx="36915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Faster training of personnel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73A206-9241-4E26-9E9A-A1FF918FE264}"/>
                  </a:ext>
                </a:extLst>
              </p:cNvPr>
              <p:cNvSpPr txBox="1"/>
              <p:nvPr/>
            </p:nvSpPr>
            <p:spPr>
              <a:xfrm>
                <a:off x="863418" y="1675729"/>
                <a:ext cx="7382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Faster equipment rework, troubleshooting &amp; diagnostics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5F84E-CB98-4112-AD68-0E6B6B2CD276}"/>
                  </a:ext>
                </a:extLst>
              </p:cNvPr>
              <p:cNvSpPr txBox="1"/>
              <p:nvPr/>
            </p:nvSpPr>
            <p:spPr>
              <a:xfrm>
                <a:off x="8775313" y="1231480"/>
                <a:ext cx="227504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20%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faster build-test cycles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D43AB3-8F3C-F45B-C1D6-FE8F35758CE8}"/>
              </a:ext>
            </a:extLst>
          </p:cNvPr>
          <p:cNvGrpSpPr/>
          <p:nvPr/>
        </p:nvGrpSpPr>
        <p:grpSpPr>
          <a:xfrm>
            <a:off x="6964888" y="2679365"/>
            <a:ext cx="4387044" cy="2561281"/>
            <a:chOff x="6964888" y="2679365"/>
            <a:chExt cx="4387044" cy="256128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B15077-0DF1-4291-A50E-13ABDFF29B2C}"/>
                </a:ext>
              </a:extLst>
            </p:cNvPr>
            <p:cNvSpPr/>
            <p:nvPr/>
          </p:nvSpPr>
          <p:spPr>
            <a:xfrm>
              <a:off x="6964888" y="2679365"/>
              <a:ext cx="4387043" cy="2561281"/>
            </a:xfrm>
            <a:prstGeom prst="roundRect">
              <a:avLst>
                <a:gd name="adj" fmla="val 11558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D9FFFB-A41E-42D4-961B-F8051A2F2451}"/>
                </a:ext>
              </a:extLst>
            </p:cNvPr>
            <p:cNvSpPr txBox="1"/>
            <p:nvPr/>
          </p:nvSpPr>
          <p:spPr>
            <a:xfrm>
              <a:off x="8798360" y="2684456"/>
              <a:ext cx="831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Cost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D02DD4-9721-4190-B60A-36E84F2E243D}"/>
                </a:ext>
              </a:extLst>
            </p:cNvPr>
            <p:cNvSpPr txBox="1"/>
            <p:nvPr/>
          </p:nvSpPr>
          <p:spPr>
            <a:xfrm>
              <a:off x="7761703" y="3406442"/>
              <a:ext cx="3049395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en" sz="2800" b="1">
                  <a:solidFill>
                    <a:srgbClr val="00B050"/>
                  </a:solidFill>
                  <a:latin typeface="Calibri" panose="020F0502020204030204"/>
                </a:rPr>
                <a:t>    </a:t>
              </a:r>
              <a:r>
                <a:rPr kumimoji="0" lang="e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$0.7 </a:t>
              </a:r>
              <a:r>
                <a:rPr lang="en" sz="2800" b="1" dirty="0">
                  <a:solidFill>
                    <a:srgbClr val="00B050"/>
                  </a:solidFill>
                  <a:latin typeface="Calibri" panose="020F0502020204030204"/>
                </a:rPr>
                <a:t>- $</a:t>
              </a:r>
              <a:r>
                <a:rPr kumimoji="0" lang="e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1.4 M/</a:t>
              </a:r>
              <a:r>
                <a:rPr lang="en" sz="2800" b="1" err="1">
                  <a:solidFill>
                    <a:srgbClr val="00B050"/>
                  </a:solidFill>
                  <a:latin typeface="Calibri" panose="020F0502020204030204"/>
                </a:rPr>
                <a:t>yr</a:t>
              </a:r>
              <a:endParaRPr lang="en-US">
                <a:solidFill>
                  <a:srgbClr val="000000"/>
                </a:solidFill>
                <a:latin typeface="Calibri" panose="020F0502020204030204"/>
              </a:endParaRPr>
            </a:p>
            <a:p>
              <a:pPr algn="ctr">
                <a:defRPr/>
              </a:pPr>
              <a:r>
                <a:rPr lang="en" dirty="0">
                  <a:solidFill>
                    <a:schemeClr val="bg1"/>
                  </a:solidFill>
                  <a:latin typeface="Calibri" panose="020F0502020204030204"/>
                </a:rPr>
                <a:t>decreased cost </a:t>
              </a:r>
              <a:r>
                <a:rPr lang="en">
                  <a:solidFill>
                    <a:schemeClr val="bg1"/>
                  </a:solidFill>
                  <a:latin typeface="Calibri" panose="020F0502020204030204"/>
                </a:rPr>
                <a:t>per</a:t>
              </a:r>
              <a:r>
                <a:rPr lang="en">
                  <a:solidFill>
                    <a:schemeClr val="bg1"/>
                  </a:solidFill>
                  <a:ea typeface="+mn-lt"/>
                  <a:cs typeface="+mn-lt"/>
                </a:rPr>
                <a:t> factory</a:t>
              </a:r>
              <a:endParaRPr lang="en-US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en">
                <a:ea typeface="Calibri"/>
                <a:cs typeface="Calibri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D3869D-D831-4FD9-86E9-10F8189DF509}"/>
                </a:ext>
              </a:extLst>
            </p:cNvPr>
            <p:cNvSpPr txBox="1"/>
            <p:nvPr/>
          </p:nvSpPr>
          <p:spPr>
            <a:xfrm>
              <a:off x="7090511" y="4220772"/>
              <a:ext cx="426142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Equipment</a:t>
              </a:r>
              <a:r>
                <a:rPr kumimoji="0" lang="e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/Platform License</a:t>
              </a:r>
              <a:endParaRPr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cs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6924AB-AAFA-8DB2-191E-513E2EB6B64D}"/>
              </a:ext>
            </a:extLst>
          </p:cNvPr>
          <p:cNvGrpSpPr/>
          <p:nvPr/>
        </p:nvGrpSpPr>
        <p:grpSpPr>
          <a:xfrm>
            <a:off x="816430" y="2684625"/>
            <a:ext cx="5617030" cy="2561281"/>
            <a:chOff x="816430" y="2684625"/>
            <a:chExt cx="5617030" cy="256128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D936DBC-B1F3-4CCD-A97C-F5C0DF1A81B0}"/>
                </a:ext>
              </a:extLst>
            </p:cNvPr>
            <p:cNvSpPr/>
            <p:nvPr/>
          </p:nvSpPr>
          <p:spPr>
            <a:xfrm>
              <a:off x="816430" y="2684625"/>
              <a:ext cx="5617030" cy="2561281"/>
            </a:xfrm>
            <a:prstGeom prst="roundRect">
              <a:avLst>
                <a:gd name="adj" fmla="val 11558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33EC49-8A14-411B-B3EE-F331B16F82C6}"/>
                </a:ext>
              </a:extLst>
            </p:cNvPr>
            <p:cNvSpPr txBox="1"/>
            <p:nvPr/>
          </p:nvSpPr>
          <p:spPr>
            <a:xfrm>
              <a:off x="2909526" y="2717245"/>
              <a:ext cx="1265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Benefit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809DDB-0630-48A7-8558-8C706FEE1446}"/>
                </a:ext>
              </a:extLst>
            </p:cNvPr>
            <p:cNvSpPr txBox="1"/>
            <p:nvPr/>
          </p:nvSpPr>
          <p:spPr>
            <a:xfrm>
              <a:off x="2038623" y="3405884"/>
              <a:ext cx="3304312" cy="80021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kumimoji="0" lang="e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$50 </a:t>
              </a:r>
              <a:r>
                <a:rPr lang="en" sz="2800" b="1" dirty="0">
                  <a:solidFill>
                    <a:srgbClr val="00B050"/>
                  </a:solidFill>
                  <a:latin typeface="Calibri" panose="020F0502020204030204"/>
                </a:rPr>
                <a:t>- $</a:t>
              </a:r>
              <a:r>
                <a:rPr kumimoji="0" lang="en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 M/</a:t>
              </a:r>
              <a:r>
                <a:rPr kumimoji="0" lang="e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yr</a:t>
              </a:r>
              <a:r>
                <a:rPr lang="en" sz="2800" dirty="0">
                  <a:solidFill>
                    <a:srgbClr val="00B050"/>
                  </a:solidFill>
                  <a:latin typeface="Calibri" panose="020F0502020204030204"/>
                </a:rPr>
                <a:t> </a:t>
              </a:r>
              <a:endParaRPr kumimoji="0" lang="e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revenue per factory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024F9A-2C27-4D74-9FE0-F3BFDD41C4B7}"/>
                </a:ext>
              </a:extLst>
            </p:cNvPr>
            <p:cNvSpPr txBox="1"/>
            <p:nvPr/>
          </p:nvSpPr>
          <p:spPr>
            <a:xfrm>
              <a:off x="4694717" y="4263260"/>
              <a:ext cx="165105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Launches / wk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B73038F4-9FD1-4F85-9E85-A19669F5F033}"/>
                </a:ext>
              </a:extLst>
            </p:cNvPr>
            <p:cNvSpPr/>
            <p:nvPr/>
          </p:nvSpPr>
          <p:spPr>
            <a:xfrm rot="10800000">
              <a:off x="1047665" y="4464309"/>
              <a:ext cx="365760" cy="36576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94062D-4CF5-404F-A12B-0237E50281C2}"/>
                </a:ext>
              </a:extLst>
            </p:cNvPr>
            <p:cNvSpPr txBox="1"/>
            <p:nvPr/>
          </p:nvSpPr>
          <p:spPr>
            <a:xfrm>
              <a:off x="1518085" y="4300276"/>
              <a:ext cx="8877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Cycle time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4923F6-C09E-441A-8C3A-47C7DE5E9A16}"/>
                </a:ext>
              </a:extLst>
            </p:cNvPr>
            <p:cNvSpPr txBox="1"/>
            <p:nvPr/>
          </p:nvSpPr>
          <p:spPr>
            <a:xfrm>
              <a:off x="2910812" y="4288660"/>
              <a:ext cx="12643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Factory capacity </a:t>
              </a:r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69CFDFD8-6CE5-471F-BD28-15284C778111}"/>
                </a:ext>
              </a:extLst>
            </p:cNvPr>
            <p:cNvSpPr/>
            <p:nvPr/>
          </p:nvSpPr>
          <p:spPr>
            <a:xfrm>
              <a:off x="2574168" y="4428593"/>
              <a:ext cx="365760" cy="36576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rrow: Up 47">
              <a:extLst>
                <a:ext uri="{FF2B5EF4-FFF2-40B4-BE49-F238E27FC236}">
                  <a16:creationId xmlns:a16="http://schemas.microsoft.com/office/drawing/2014/main" id="{E8FD0A3E-AF68-48E5-AE2E-237001B7A463}"/>
                </a:ext>
              </a:extLst>
            </p:cNvPr>
            <p:cNvSpPr/>
            <p:nvPr/>
          </p:nvSpPr>
          <p:spPr>
            <a:xfrm>
              <a:off x="4328957" y="4451605"/>
              <a:ext cx="365760" cy="36576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Google Shape;144;p17">
            <a:extLst>
              <a:ext uri="{FF2B5EF4-FFF2-40B4-BE49-F238E27FC236}">
                <a16:creationId xmlns:a16="http://schemas.microsoft.com/office/drawing/2014/main" id="{9E21CBA8-C79E-4A03-8D31-D537E9C59FDD}"/>
              </a:ext>
            </a:extLst>
          </p:cNvPr>
          <p:cNvSpPr txBox="1"/>
          <p:nvPr/>
        </p:nvSpPr>
        <p:spPr>
          <a:xfrm>
            <a:off x="-3904" y="5329771"/>
            <a:ext cx="12195903" cy="12926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/>
                <a:ea typeface="Lato"/>
                <a:cs typeface="Lato"/>
                <a:sym typeface="Lato"/>
              </a:rPr>
              <a:t>Highly customized content for building complex HW is key for value proposition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/>
                <a:ea typeface="Lato"/>
                <a:cs typeface="Lato"/>
                <a:sym typeface="Lato"/>
              </a:rPr>
              <a:t>High ROI- very fast payback</a:t>
            </a:r>
          </a:p>
        </p:txBody>
      </p:sp>
    </p:spTree>
    <p:extLst>
      <p:ext uri="{BB962C8B-B14F-4D97-AF65-F5344CB8AC3E}">
        <p14:creationId xmlns:p14="http://schemas.microsoft.com/office/powerpoint/2010/main" val="37142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2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Aniruddha Pal</dc:creator>
  <cp:revision>429</cp:revision>
  <dcterms:created xsi:type="dcterms:W3CDTF">2022-02-07T00:02:05Z</dcterms:created>
  <dcterms:modified xsi:type="dcterms:W3CDTF">2022-04-05T19:53:00Z</dcterms:modified>
</cp:coreProperties>
</file>