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13_4D9B8D3A.xml" ContentType="application/vnd.ms-powerpoint.comments+xml"/>
  <Override PartName="/ppt/comments/modernComment_10C_D23AD666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notesMasterIdLst>
    <p:notesMasterId r:id="rId23"/>
  </p:notesMasterIdLst>
  <p:sldIdLst>
    <p:sldId id="256" r:id="rId2"/>
    <p:sldId id="262" r:id="rId3"/>
    <p:sldId id="275" r:id="rId4"/>
    <p:sldId id="276" r:id="rId5"/>
    <p:sldId id="277" r:id="rId6"/>
    <p:sldId id="278" r:id="rId7"/>
    <p:sldId id="279" r:id="rId8"/>
    <p:sldId id="280" r:id="rId9"/>
    <p:sldId id="288" r:id="rId10"/>
    <p:sldId id="268" r:id="rId11"/>
    <p:sldId id="284" r:id="rId12"/>
    <p:sldId id="273" r:id="rId13"/>
    <p:sldId id="269" r:id="rId14"/>
    <p:sldId id="270" r:id="rId15"/>
    <p:sldId id="271" r:id="rId16"/>
    <p:sldId id="272" r:id="rId17"/>
    <p:sldId id="287" r:id="rId18"/>
    <p:sldId id="285" r:id="rId19"/>
    <p:sldId id="286" r:id="rId20"/>
    <p:sldId id="282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A47578-8587-8A73-96DF-C7A0E7E41C0A}" name="Subrahmanyam Manuguri" initials="SM" userId="dd0362b48ad85e73" providerId="Windows Live"/>
  <p188:author id="{3CB595AF-108F-68D6-9F8B-21F0679930C5}" name="manu Jose" initials="mJ" userId="3721b3bb79306b0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2EB742-B74C-774D-9971-F8186031C522}" v="3570" dt="2022-04-03T16:12:49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6"/>
    <p:restoredTop sz="95865"/>
  </p:normalViewPr>
  <p:slideViewPr>
    <p:cSldViewPr snapToGrid="0" snapToObjects="1">
      <p:cViewPr varScale="1">
        <p:scale>
          <a:sx n="108" d="100"/>
          <a:sy n="108" d="100"/>
        </p:scale>
        <p:origin x="1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Employee Survey</a:t>
            </a:r>
            <a:r>
              <a:rPr lang="en-US" baseline="0"/>
              <a:t> conducted by Lenovo</a:t>
            </a:r>
            <a:r>
              <a:rPr lang="en-US"/>
              <a:t> on adopting Metaverse workplace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99-41C9-9149-AB1E7DDF4E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99-41C9-9149-AB1E7DDF4E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99-41C9-9149-AB1E7DDF4E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99-41C9-9149-AB1E7DDF4E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[Book.xlsx]Sheet1!$A$1:$D$1</c:f>
              <c:strCache>
                <c:ptCount val="4"/>
                <c:pt idx="0">
                  <c:v>Willing</c:v>
                </c:pt>
                <c:pt idx="1">
                  <c:v>Unwilling</c:v>
                </c:pt>
                <c:pt idx="2">
                  <c:v>Neutral</c:v>
                </c:pt>
                <c:pt idx="3">
                  <c:v>Not Sure</c:v>
                </c:pt>
              </c:strCache>
            </c:strRef>
          </c:cat>
          <c:val>
            <c:numRef>
              <c:f>[Book.xlsx]Sheet1!$A$2:$D$2</c:f>
              <c:numCache>
                <c:formatCode>0%</c:formatCode>
                <c:ptCount val="4"/>
                <c:pt idx="0">
                  <c:v>0.44</c:v>
                </c:pt>
                <c:pt idx="1">
                  <c:v>0.2</c:v>
                </c:pt>
                <c:pt idx="2">
                  <c:v>0.21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99-41C9-9149-AB1E7DDF4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C_D23AD6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037C62-DA91-4F0B-9532-3F2B5D2DC872}" authorId="{3CB595AF-108F-68D6-9F8B-21F0679930C5}" created="2022-03-29T19:49:54.9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27071334" sldId="268"/>
      <ac:graphicFrameMk id="12" creationId="{8ECD7B32-5ABE-4F05-BDAE-78CECFBDD8AF}"/>
    </ac:deMkLst>
    <p188:txBody>
      <a:bodyPr/>
      <a:lstStyle/>
      <a:p>
        <a:r>
          <a:rPr lang="en-US"/>
          <a:t>https://www.businesswire.com/news/home/20220106005903/en/Enterprise-Metaverse-Employees-Are-Ready-Can-Organizations-Deliver</a:t>
        </a:r>
      </a:p>
    </p188:txBody>
  </p188:cm>
  <p188:cm id="{D80F30D8-C4EC-4FA0-A697-6D11B25D7540}" authorId="{3CB595AF-108F-68D6-9F8B-21F0679930C5}" created="2022-03-29T19:50:26.5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27071334" sldId="268"/>
      <ac:spMk id="9" creationId="{55AE1412-E937-3B03-D07D-0461A9D79878}"/>
    </ac:deMkLst>
    <p188:txBody>
      <a:bodyPr/>
      <a:lstStyle/>
      <a:p>
        <a:r>
          <a:rPr lang="en-US"/>
          <a:t>https://www.grandviewresearch.com/industry-analysis/enterprise-video-market
https://www.mordorintelligence.com/industry-reports/enterprise-collaboration-market</a:t>
        </a:r>
      </a:p>
    </p188:txBody>
  </p188:cm>
</p188:cmLst>
</file>

<file path=ppt/comments/modernComment_113_4D9B8D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EAC7B8-34EF-40E4-B562-1E98DA5C8714}" authorId="{3CB595AF-108F-68D6-9F8B-21F0679930C5}" created="2022-04-02T15:11:49.83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02039866" sldId="275"/>
      <ac:picMk id="11" creationId="{7E6882E3-605C-1C44-A590-AEE394E6F27E}"/>
    </ac:deMkLst>
    <p188:txBody>
      <a:bodyPr/>
      <a:lstStyle/>
      <a:p>
        <a:r>
          <a:rPr lang="en-US"/>
          <a:t>These two are distractions?? Is that meaning that in person have env concerns 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78061-4216-EC4E-B1E8-5155A40A098A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4709D-2307-4340-A2DB-62E345BD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2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709D-2307-4340-A2DB-62E345BDF7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Echo System: </a:t>
            </a:r>
            <a:r>
              <a:rPr lang="en-US" dirty="0"/>
              <a:t>Best in class human interfacing devices, High speed network</a:t>
            </a:r>
            <a:endParaRPr lang="en-US"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709D-2307-4340-A2DB-62E345BDF7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4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Adoption: Easy to use human interfaces, Trust, Behavior modification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709D-2307-4340-A2DB-62E345BDF7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80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Apps: Simulating reality, Lifelike avatars, Converge physical and virtual space, Efficient data sharing, Crypto Assets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709D-2307-4340-A2DB-62E345BDF7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9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Echo System: Best in class human interfacing devices, High speed network</a:t>
            </a:r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709D-2307-4340-A2DB-62E345BDF7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5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Security: Uncompromisable identity, authenticity and privacy</a:t>
            </a:r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709D-2307-4340-A2DB-62E345BDF7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7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0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6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7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91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13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7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79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42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1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6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4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2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3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6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40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0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9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4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microsoft.com/office/2018/10/relationships/comments" Target="../comments/modernComment_10C_D23AD66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ordorintelligence.com/industry-reports/enterprise-collaboration-market" TargetMode="External"/><Relationship Id="rId4" Type="http://schemas.openxmlformats.org/officeDocument/2006/relationships/hyperlink" Target="https://www.grandviewresearch.com/industry-analysis/enterprise-video-marke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rdorintelligence.com/industry-reports/enterprise-collaboration-marke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microsoft.com/office/2018/10/relationships/comments" Target="../comments/modernComment_113_4D9B8D3A.xm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B51CD-BBDA-F44E-B38E-A541E2F15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3153753"/>
          </a:xfrm>
        </p:spPr>
        <p:txBody>
          <a:bodyPr>
            <a:normAutofit fontScale="90000"/>
          </a:bodyPr>
          <a:lstStyle/>
          <a:p>
            <a:r>
              <a:rPr lang="en-US" dirty="0"/>
              <a:t>Landscape - Enterprise collaboration in Metaverse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913942-3FF2-A54D-8FBE-F29990D20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5061" y="4591665"/>
            <a:ext cx="5428551" cy="1622322"/>
          </a:xfrm>
        </p:spPr>
        <p:txBody>
          <a:bodyPr>
            <a:normAutofit/>
          </a:bodyPr>
          <a:lstStyle/>
          <a:p>
            <a:r>
              <a:rPr lang="en-US"/>
              <a:t>Team 4</a:t>
            </a:r>
          </a:p>
          <a:p>
            <a:r>
              <a:rPr lang="en-US"/>
              <a:t>Elpp 2022 SPRING</a:t>
            </a:r>
          </a:p>
          <a:p>
            <a:r>
              <a:rPr lang="en-US"/>
              <a:t>Uc bERKELEY, COLLEGE OF ENGINEERING</a:t>
            </a:r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0C5EAE72-3D24-4A03-9BDF-FBE8C100A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5" y="396836"/>
            <a:ext cx="4992158" cy="6058999"/>
            <a:chOff x="423335" y="396836"/>
            <a:chExt cx="4992158" cy="6058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6F2A6D-EB50-477B-BD17-230CCC88F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5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FBA8B6C-1D72-481E-A101-FBBBF888B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170217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6FCD9A8-07DA-4FCE-B3CC-44762A40BD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3545327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8" name="Graphic 6" descr="Handshake">
            <a:extLst>
              <a:ext uri="{FF2B5EF4-FFF2-40B4-BE49-F238E27FC236}">
                <a16:creationId xmlns:a16="http://schemas.microsoft.com/office/drawing/2014/main" id="{500AEA91-86D7-FF6D-FA24-C3D981CE8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764" y="1665878"/>
            <a:ext cx="3526244" cy="35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35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F29C-9A22-D24B-AB10-9D6D1D6F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Size</a:t>
            </a:r>
          </a:p>
        </p:txBody>
      </p:sp>
      <p:pic>
        <p:nvPicPr>
          <p:cNvPr id="7" name="Picture 6" descr="A picture containing aircraft&#10;&#10;Description automatically generated">
            <a:extLst>
              <a:ext uri="{FF2B5EF4-FFF2-40B4-BE49-F238E27FC236}">
                <a16:creationId xmlns:a16="http://schemas.microsoft.com/office/drawing/2014/main" id="{E0973B1A-4054-D942-8081-89D27E655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327" y="781050"/>
            <a:ext cx="2273300" cy="10922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39EEC40-13CD-912A-77B4-F9ED5F66FC7A}"/>
              </a:ext>
            </a:extLst>
          </p:cNvPr>
          <p:cNvSpPr/>
          <p:nvPr/>
        </p:nvSpPr>
        <p:spPr>
          <a:xfrm>
            <a:off x="2013738" y="2520828"/>
            <a:ext cx="6699871" cy="4163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0B2A633-535B-1566-9517-CB95A2157CB0}"/>
              </a:ext>
            </a:extLst>
          </p:cNvPr>
          <p:cNvSpPr/>
          <p:nvPr/>
        </p:nvSpPr>
        <p:spPr>
          <a:xfrm>
            <a:off x="2972243" y="4694127"/>
            <a:ext cx="4905309" cy="198306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04FA6E-F875-067E-B85A-1CEE16CCB553}"/>
              </a:ext>
            </a:extLst>
          </p:cNvPr>
          <p:cNvSpPr/>
          <p:nvPr/>
        </p:nvSpPr>
        <p:spPr>
          <a:xfrm>
            <a:off x="3039086" y="3260641"/>
            <a:ext cx="4931019" cy="267432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E1412-E937-3B03-D07D-0461A9D79878}"/>
              </a:ext>
            </a:extLst>
          </p:cNvPr>
          <p:cNvSpPr txBox="1"/>
          <p:nvPr/>
        </p:nvSpPr>
        <p:spPr>
          <a:xfrm>
            <a:off x="3424679" y="2651249"/>
            <a:ext cx="365173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2028 Forecast</a:t>
            </a:r>
            <a:br>
              <a:rPr lang="en-US" sz="1600" dirty="0"/>
            </a:b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Enterprise Collaboration* – 82b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 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CF28F0-D07C-2753-C5C1-259F05B1D69F}"/>
              </a:ext>
            </a:extLst>
          </p:cNvPr>
          <p:cNvSpPr txBox="1"/>
          <p:nvPr/>
        </p:nvSpPr>
        <p:spPr>
          <a:xfrm>
            <a:off x="4135288" y="4065044"/>
            <a:ext cx="274319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a typeface="+mn-lt"/>
                <a:cs typeface="+mn-lt"/>
              </a:rPr>
              <a:t>Metaverse Collaboration Prediction</a:t>
            </a:r>
            <a:br>
              <a:rPr lang="en-US" sz="2000" b="1" dirty="0">
                <a:solidFill>
                  <a:srgbClr val="FF0000"/>
                </a:solidFill>
                <a:ea typeface="+mn-lt"/>
                <a:cs typeface="+mn-lt"/>
              </a:rPr>
            </a:br>
            <a:r>
              <a:rPr lang="en-US" sz="2000" b="1" dirty="0">
                <a:solidFill>
                  <a:srgbClr val="FF0000"/>
                </a:solidFill>
                <a:ea typeface="+mn-lt"/>
                <a:cs typeface="+mn-lt"/>
              </a:rPr>
              <a:t>~40b </a:t>
            </a:r>
            <a:endParaRPr lang="en-US" sz="2000" b="1" dirty="0">
              <a:ea typeface="+mn-lt"/>
              <a:cs typeface="+mn-lt"/>
            </a:endParaRPr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0C7DF-C935-0DD8-AF4F-F786604307F9}"/>
              </a:ext>
            </a:extLst>
          </p:cNvPr>
          <p:cNvSpPr txBox="1"/>
          <p:nvPr/>
        </p:nvSpPr>
        <p:spPr>
          <a:xfrm>
            <a:off x="4138616" y="6090870"/>
            <a:ext cx="29109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Enterprise Video Market** - 38b</a:t>
            </a:r>
          </a:p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89D29-128E-B69A-F769-ADA5659AAE48}"/>
              </a:ext>
            </a:extLst>
          </p:cNvPr>
          <p:cNvSpPr txBox="1"/>
          <p:nvPr/>
        </p:nvSpPr>
        <p:spPr>
          <a:xfrm>
            <a:off x="8779079" y="5549317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Grant View Research report on Ent Video market, 2020</a:t>
            </a:r>
            <a:br>
              <a:rPr lang="en-US" sz="1200" dirty="0">
                <a:solidFill>
                  <a:schemeClr val="tx2"/>
                </a:solidFill>
              </a:rPr>
            </a:br>
            <a:br>
              <a:rPr lang="en-US" sz="1200" dirty="0">
                <a:solidFill>
                  <a:schemeClr val="tx2"/>
                </a:solidFill>
              </a:rPr>
            </a:br>
            <a:r>
              <a:rPr lang="en-US" sz="12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** Mordor Intelligence Ent. Collaboration market report, 2022</a:t>
            </a:r>
            <a:r>
              <a:rPr lang="en-US" sz="1200" dirty="0">
                <a:solidFill>
                  <a:schemeClr val="tx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2707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F29C-9A22-D24B-AB10-9D6D1D6F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enterprises ready</a:t>
            </a:r>
          </a:p>
        </p:txBody>
      </p:sp>
      <p:pic>
        <p:nvPicPr>
          <p:cNvPr id="7" name="Picture 6" descr="A picture containing aircraft&#10;&#10;Description automatically generated">
            <a:extLst>
              <a:ext uri="{FF2B5EF4-FFF2-40B4-BE49-F238E27FC236}">
                <a16:creationId xmlns:a16="http://schemas.microsoft.com/office/drawing/2014/main" id="{E0973B1A-4054-D942-8081-89D27E655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327" y="781050"/>
            <a:ext cx="2273300" cy="109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E1412-E937-3B03-D07D-0461A9D79878}"/>
              </a:ext>
            </a:extLst>
          </p:cNvPr>
          <p:cNvSpPr txBox="1"/>
          <p:nvPr/>
        </p:nvSpPr>
        <p:spPr>
          <a:xfrm>
            <a:off x="2222257" y="2735139"/>
            <a:ext cx="365173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2028 Forecast</a:t>
            </a:r>
            <a:br>
              <a:rPr lang="en-US" sz="1600"/>
            </a:b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Enterprise Collaboration – 82b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  </a:t>
            </a:r>
            <a:endParaRPr lang="en-US" sz="1600">
              <a:solidFill>
                <a:schemeClr val="bg1"/>
              </a:solidFill>
            </a:endParaRPr>
          </a:p>
          <a:p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ECD7B32-5ABE-4F05-BDAE-78CECFBDD8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11428"/>
              </p:ext>
            </p:extLst>
          </p:nvPr>
        </p:nvGraphicFramePr>
        <p:xfrm>
          <a:off x="1628113" y="2466630"/>
          <a:ext cx="8026526" cy="4315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05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C464A-A16F-1F46-A10C-6DA3CEBB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pillars to success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E02F0C-9CBB-F744-B4E9-44078BC36BBA}"/>
              </a:ext>
            </a:extLst>
          </p:cNvPr>
          <p:cNvSpPr/>
          <p:nvPr/>
        </p:nvSpPr>
        <p:spPr>
          <a:xfrm>
            <a:off x="3958541" y="2686051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Adoption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460DE4-72A8-2C42-9AF9-B6C2ECCF0A01}"/>
              </a:ext>
            </a:extLst>
          </p:cNvPr>
          <p:cNvSpPr/>
          <p:nvPr/>
        </p:nvSpPr>
        <p:spPr>
          <a:xfrm>
            <a:off x="5787341" y="2676526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Apps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563B12-3B9D-7041-BF66-8CE27B7CFC6D}"/>
              </a:ext>
            </a:extLst>
          </p:cNvPr>
          <p:cNvSpPr/>
          <p:nvPr/>
        </p:nvSpPr>
        <p:spPr>
          <a:xfrm>
            <a:off x="5787341" y="4505326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Security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ACC37CD-C020-464B-BD72-548972352534}"/>
              </a:ext>
            </a:extLst>
          </p:cNvPr>
          <p:cNvSpPr/>
          <p:nvPr/>
        </p:nvSpPr>
        <p:spPr>
          <a:xfrm>
            <a:off x="3958541" y="4514851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Eco 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4F4341-637E-EC48-B7DD-261541225270}"/>
              </a:ext>
            </a:extLst>
          </p:cNvPr>
          <p:cNvSpPr/>
          <p:nvPr/>
        </p:nvSpPr>
        <p:spPr>
          <a:xfrm>
            <a:off x="5101541" y="3814764"/>
            <a:ext cx="1371600" cy="13716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Collaboration in Metaverse</a:t>
            </a:r>
          </a:p>
        </p:txBody>
      </p:sp>
      <p:pic>
        <p:nvPicPr>
          <p:cNvPr id="4" name="Picture 3" descr="A person standing on a mountain holding a flag&#10;&#10;Description automatically generated with low confidence">
            <a:extLst>
              <a:ext uri="{FF2B5EF4-FFF2-40B4-BE49-F238E27FC236}">
                <a16:creationId xmlns:a16="http://schemas.microsoft.com/office/drawing/2014/main" id="{5AB27734-622F-6F4E-9D12-9DC4896C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325" y="759872"/>
            <a:ext cx="2010229" cy="11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82E9-FEAD-9F41-BD73-6E88774B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4DA8F-3421-C740-A07D-67B9D518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6334416" cy="3730626"/>
          </a:xfrm>
        </p:spPr>
        <p:txBody>
          <a:bodyPr>
            <a:normAutofit/>
          </a:bodyPr>
          <a:lstStyle/>
          <a:p>
            <a:r>
              <a:rPr lang="en-US" sz="2800" b="1" dirty="0"/>
              <a:t>Age</a:t>
            </a:r>
            <a:r>
              <a:rPr lang="en-US" sz="2800" dirty="0"/>
              <a:t> – Attract mature enterprise customers.</a:t>
            </a:r>
          </a:p>
          <a:p>
            <a:r>
              <a:rPr lang="en-US" sz="2800" b="1" dirty="0"/>
              <a:t>Access</a:t>
            </a:r>
            <a:r>
              <a:rPr lang="en-US" sz="2800" dirty="0"/>
              <a:t> – Make it ubiquitous</a:t>
            </a:r>
          </a:p>
          <a:p>
            <a:r>
              <a:rPr lang="en-US" sz="2800" b="1" dirty="0"/>
              <a:t>Cost</a:t>
            </a:r>
            <a:r>
              <a:rPr lang="en-US" sz="2800" dirty="0"/>
              <a:t> – Cheaper for SMBs and Educational institutions to adopt</a:t>
            </a:r>
          </a:p>
          <a:p>
            <a:r>
              <a:rPr lang="en-US" sz="2800" b="1" dirty="0"/>
              <a:t>Simplicity</a:t>
            </a:r>
            <a:r>
              <a:rPr lang="en-US" sz="2800" dirty="0"/>
              <a:t> - Easy to use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FDA4F9-FB2E-3B4C-8E38-ED18456D6BFB}"/>
              </a:ext>
            </a:extLst>
          </p:cNvPr>
          <p:cNvSpPr/>
          <p:nvPr/>
        </p:nvSpPr>
        <p:spPr>
          <a:xfrm>
            <a:off x="7924797" y="2686051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Adoption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97EA7C-50F5-6B4F-A083-FC49B1741462}"/>
              </a:ext>
            </a:extLst>
          </p:cNvPr>
          <p:cNvSpPr/>
          <p:nvPr/>
        </p:nvSpPr>
        <p:spPr>
          <a:xfrm>
            <a:off x="9753597" y="2676526"/>
            <a:ext cx="1828800" cy="1828800"/>
          </a:xfrm>
          <a:prstGeom prst="roundRect">
            <a:avLst/>
          </a:prstGeom>
          <a:solidFill>
            <a:schemeClr val="accent1">
              <a:alpha val="2482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2A6F42-2C66-A64F-B211-D4F396EF73D3}"/>
              </a:ext>
            </a:extLst>
          </p:cNvPr>
          <p:cNvSpPr/>
          <p:nvPr/>
        </p:nvSpPr>
        <p:spPr>
          <a:xfrm>
            <a:off x="9753597" y="4505326"/>
            <a:ext cx="1828800" cy="1828800"/>
          </a:xfrm>
          <a:prstGeom prst="roundRect">
            <a:avLst/>
          </a:prstGeom>
          <a:solidFill>
            <a:schemeClr val="accent1">
              <a:alpha val="2486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1444867-0EFA-F141-8F7F-05B91591F044}"/>
              </a:ext>
            </a:extLst>
          </p:cNvPr>
          <p:cNvSpPr/>
          <p:nvPr/>
        </p:nvSpPr>
        <p:spPr>
          <a:xfrm>
            <a:off x="7924797" y="4514851"/>
            <a:ext cx="1828800" cy="1828800"/>
          </a:xfrm>
          <a:prstGeom prst="roundRect">
            <a:avLst/>
          </a:prstGeom>
          <a:solidFill>
            <a:schemeClr val="accent1">
              <a:alpha val="249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Eco 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9D59CF-224D-A144-9DDD-82DA2E53E389}"/>
              </a:ext>
            </a:extLst>
          </p:cNvPr>
          <p:cNvSpPr/>
          <p:nvPr/>
        </p:nvSpPr>
        <p:spPr>
          <a:xfrm>
            <a:off x="9067797" y="3814764"/>
            <a:ext cx="1371600" cy="13716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Collaboration in Metaverse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223172C-6829-3D48-AB18-6C70F322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69" y="770890"/>
            <a:ext cx="2648855" cy="11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04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984C-39E5-D042-879C-DC542EAB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BF54A-999E-C140-A450-200F92E0A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6" y="2603500"/>
            <a:ext cx="5833674" cy="3730626"/>
          </a:xfrm>
        </p:spPr>
        <p:txBody>
          <a:bodyPr>
            <a:normAutofit/>
          </a:bodyPr>
          <a:lstStyle/>
          <a:p>
            <a:r>
              <a:rPr lang="en-US" sz="2800" dirty="0"/>
              <a:t>Unified messaging</a:t>
            </a:r>
          </a:p>
          <a:p>
            <a:r>
              <a:rPr lang="en-US" sz="2800" dirty="0"/>
              <a:t>Project Management applications</a:t>
            </a:r>
          </a:p>
          <a:p>
            <a:r>
              <a:rPr lang="en-US" sz="2800" dirty="0"/>
              <a:t>Non-metaverse application integration </a:t>
            </a:r>
          </a:p>
          <a:p>
            <a:r>
              <a:rPr lang="en-US" sz="2800" dirty="0"/>
              <a:t>Realistic professional avatars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E3BCF6-60BB-9242-8179-292C9C5D2AEE}"/>
              </a:ext>
            </a:extLst>
          </p:cNvPr>
          <p:cNvSpPr/>
          <p:nvPr/>
        </p:nvSpPr>
        <p:spPr>
          <a:xfrm>
            <a:off x="7924797" y="2686051"/>
            <a:ext cx="1828800" cy="1828800"/>
          </a:xfrm>
          <a:prstGeom prst="roundRect">
            <a:avLst/>
          </a:prstGeom>
          <a:solidFill>
            <a:schemeClr val="accent1">
              <a:alpha val="2502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Adoption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DE3E3D-7449-A24A-A845-83CCE2D1F1D7}"/>
              </a:ext>
            </a:extLst>
          </p:cNvPr>
          <p:cNvSpPr/>
          <p:nvPr/>
        </p:nvSpPr>
        <p:spPr>
          <a:xfrm>
            <a:off x="9753597" y="2676526"/>
            <a:ext cx="1828800" cy="18288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C13FDD-CD3F-2740-ABA8-4A4DCF11479C}"/>
              </a:ext>
            </a:extLst>
          </p:cNvPr>
          <p:cNvSpPr/>
          <p:nvPr/>
        </p:nvSpPr>
        <p:spPr>
          <a:xfrm>
            <a:off x="9753597" y="4505326"/>
            <a:ext cx="1828800" cy="1828800"/>
          </a:xfrm>
          <a:prstGeom prst="roundRect">
            <a:avLst/>
          </a:prstGeom>
          <a:solidFill>
            <a:schemeClr val="accent1">
              <a:alpha val="2486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ED96093-ECCE-6349-8D47-966F93BC7805}"/>
              </a:ext>
            </a:extLst>
          </p:cNvPr>
          <p:cNvSpPr/>
          <p:nvPr/>
        </p:nvSpPr>
        <p:spPr>
          <a:xfrm>
            <a:off x="7924797" y="4514851"/>
            <a:ext cx="1828800" cy="1828800"/>
          </a:xfrm>
          <a:prstGeom prst="roundRect">
            <a:avLst/>
          </a:prstGeom>
          <a:solidFill>
            <a:schemeClr val="accent1">
              <a:alpha val="249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Eco 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BA6A0A-4F8A-1644-89EE-9C3F8AAEBEF2}"/>
              </a:ext>
            </a:extLst>
          </p:cNvPr>
          <p:cNvSpPr/>
          <p:nvPr/>
        </p:nvSpPr>
        <p:spPr>
          <a:xfrm>
            <a:off x="9067797" y="3814764"/>
            <a:ext cx="1371600" cy="13716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Collaboration in Metaverse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4CEECF1-4149-B748-88B1-1FF97A312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69" y="770890"/>
            <a:ext cx="2648855" cy="11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67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19B9-395C-AF4E-A6C6-190D66BD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9EECA-FD32-7C46-8665-19F153C49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5790131" cy="3740151"/>
          </a:xfrm>
        </p:spPr>
        <p:txBody>
          <a:bodyPr>
            <a:normAutofit/>
          </a:bodyPr>
          <a:lstStyle/>
          <a:p>
            <a:r>
              <a:rPr lang="en-US" sz="2800" dirty="0"/>
              <a:t>Hardware – CPU, GPU, Storage</a:t>
            </a:r>
          </a:p>
          <a:p>
            <a:r>
              <a:rPr lang="en-US" sz="2800" dirty="0"/>
              <a:t>Network bandwidth </a:t>
            </a:r>
          </a:p>
          <a:p>
            <a:r>
              <a:rPr lang="en-US" sz="2800" dirty="0"/>
              <a:t>Superior optical technologies</a:t>
            </a:r>
          </a:p>
          <a:p>
            <a:r>
              <a:rPr lang="en-US" sz="2800" dirty="0"/>
              <a:t>Environmental Impact reduction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9E149-0C59-F142-9DFE-597897A86C23}"/>
              </a:ext>
            </a:extLst>
          </p:cNvPr>
          <p:cNvSpPr/>
          <p:nvPr/>
        </p:nvSpPr>
        <p:spPr>
          <a:xfrm>
            <a:off x="7924797" y="2686051"/>
            <a:ext cx="1828800" cy="1828800"/>
          </a:xfrm>
          <a:prstGeom prst="roundRect">
            <a:avLst/>
          </a:prstGeom>
          <a:solidFill>
            <a:schemeClr val="accent1">
              <a:alpha val="2529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Adoption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66F6E6-DD23-1548-AA18-BF7724E427DC}"/>
              </a:ext>
            </a:extLst>
          </p:cNvPr>
          <p:cNvSpPr/>
          <p:nvPr/>
        </p:nvSpPr>
        <p:spPr>
          <a:xfrm>
            <a:off x="9753597" y="2676526"/>
            <a:ext cx="1828800" cy="1828800"/>
          </a:xfrm>
          <a:prstGeom prst="roundRect">
            <a:avLst/>
          </a:prstGeom>
          <a:solidFill>
            <a:schemeClr val="accent1">
              <a:alpha val="2482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BF4CA11-635D-8448-A170-33A1ECEA1CF4}"/>
              </a:ext>
            </a:extLst>
          </p:cNvPr>
          <p:cNvSpPr/>
          <p:nvPr/>
        </p:nvSpPr>
        <p:spPr>
          <a:xfrm>
            <a:off x="9753597" y="4505326"/>
            <a:ext cx="1828800" cy="1828800"/>
          </a:xfrm>
          <a:prstGeom prst="roundRect">
            <a:avLst/>
          </a:prstGeom>
          <a:solidFill>
            <a:schemeClr val="accent1">
              <a:alpha val="2486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391B5A5-258C-3F48-938C-93BAC3F6539E}"/>
              </a:ext>
            </a:extLst>
          </p:cNvPr>
          <p:cNvSpPr/>
          <p:nvPr/>
        </p:nvSpPr>
        <p:spPr>
          <a:xfrm>
            <a:off x="7924797" y="4514851"/>
            <a:ext cx="1828800" cy="18288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Eco 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665A89-A333-D34F-95D0-2D1BD890C407}"/>
              </a:ext>
            </a:extLst>
          </p:cNvPr>
          <p:cNvSpPr/>
          <p:nvPr/>
        </p:nvSpPr>
        <p:spPr>
          <a:xfrm>
            <a:off x="9067797" y="3814764"/>
            <a:ext cx="1371600" cy="13716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Collaboration in Metaverse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2BF2AA56-D1EF-894B-8B6E-546DB50A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69" y="770890"/>
            <a:ext cx="2648855" cy="11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8855-EB6F-4046-BF81-99939DDE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5405-B6E8-C446-82EE-406CAA7B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6367074" cy="34163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800" dirty="0"/>
              <a:t>Enforce Privacy</a:t>
            </a:r>
          </a:p>
          <a:p>
            <a:r>
              <a:rPr lang="en-US" sz="2800" dirty="0">
                <a:ea typeface="+mn-lt"/>
                <a:cs typeface="+mn-lt"/>
              </a:rPr>
              <a:t>Provide User, data and network security</a:t>
            </a:r>
          </a:p>
          <a:p>
            <a:r>
              <a:rPr lang="en-US" sz="2800" dirty="0"/>
              <a:t>Protect users from abuse, racism, harassment</a:t>
            </a:r>
          </a:p>
          <a:p>
            <a:r>
              <a:rPr lang="en-US" sz="2800" dirty="0"/>
              <a:t>Web 3.0 and blockchain integration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79398D-275E-2642-996D-5FE0273EDDC2}"/>
              </a:ext>
            </a:extLst>
          </p:cNvPr>
          <p:cNvSpPr/>
          <p:nvPr/>
        </p:nvSpPr>
        <p:spPr>
          <a:xfrm>
            <a:off x="7924797" y="2686051"/>
            <a:ext cx="1828800" cy="1828800"/>
          </a:xfrm>
          <a:prstGeom prst="roundRect">
            <a:avLst/>
          </a:prstGeom>
          <a:solidFill>
            <a:schemeClr val="accent1">
              <a:alpha val="2512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Adoption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B255F4-A916-004A-A491-7BAE69888003}"/>
              </a:ext>
            </a:extLst>
          </p:cNvPr>
          <p:cNvSpPr/>
          <p:nvPr/>
        </p:nvSpPr>
        <p:spPr>
          <a:xfrm>
            <a:off x="9753597" y="2676526"/>
            <a:ext cx="1828800" cy="1828800"/>
          </a:xfrm>
          <a:prstGeom prst="roundRect">
            <a:avLst/>
          </a:prstGeom>
          <a:solidFill>
            <a:schemeClr val="accent1">
              <a:alpha val="2482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5E8F1A-E47C-2441-B6D0-16A094D23D9D}"/>
              </a:ext>
            </a:extLst>
          </p:cNvPr>
          <p:cNvSpPr/>
          <p:nvPr/>
        </p:nvSpPr>
        <p:spPr>
          <a:xfrm>
            <a:off x="9753597" y="4505326"/>
            <a:ext cx="1828800" cy="18288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6F8598-263C-0844-BE0B-BF242B1994F6}"/>
              </a:ext>
            </a:extLst>
          </p:cNvPr>
          <p:cNvSpPr/>
          <p:nvPr/>
        </p:nvSpPr>
        <p:spPr>
          <a:xfrm>
            <a:off x="7924797" y="4514851"/>
            <a:ext cx="1828800" cy="1828800"/>
          </a:xfrm>
          <a:prstGeom prst="roundRect">
            <a:avLst/>
          </a:prstGeom>
          <a:solidFill>
            <a:schemeClr val="accent1">
              <a:alpha val="249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Eco 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48019CF-53C7-C24B-BE98-175419CDF301}"/>
              </a:ext>
            </a:extLst>
          </p:cNvPr>
          <p:cNvSpPr/>
          <p:nvPr/>
        </p:nvSpPr>
        <p:spPr>
          <a:xfrm>
            <a:off x="9067797" y="3814764"/>
            <a:ext cx="1371600" cy="13716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Collaboration in Metaverse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DF0145CA-6D1D-F146-89AE-6AAAAFB86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69" y="770890"/>
            <a:ext cx="2648855" cy="11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83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6E94-A47E-064C-8276-829DEC15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Tale of two markets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5FA56AB-3325-BB4E-B8CE-D14499D46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68" y="1399822"/>
            <a:ext cx="462407" cy="47363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A096A54-6966-A841-98E4-66422E1DC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872" y="973669"/>
            <a:ext cx="799933" cy="90452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2486691-A9CC-D144-AA01-1E15EAF66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02" y="543457"/>
            <a:ext cx="1176209" cy="13300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BFD47-EE8B-6548-8221-7D80F9CFA269}"/>
              </a:ext>
            </a:extLst>
          </p:cNvPr>
          <p:cNvSpPr txBox="1"/>
          <p:nvPr/>
        </p:nvSpPr>
        <p:spPr>
          <a:xfrm>
            <a:off x="1179145" y="2336734"/>
            <a:ext cx="52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Metaverse is a Trillion-dollar opportunity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793626-B8F1-464C-9B4F-8B61893F0C5B}"/>
              </a:ext>
            </a:extLst>
          </p:cNvPr>
          <p:cNvSpPr/>
          <p:nvPr/>
        </p:nvSpPr>
        <p:spPr>
          <a:xfrm>
            <a:off x="1324794" y="3545758"/>
            <a:ext cx="2753211" cy="246902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AA1413-2696-AB43-BFA7-93E76F724B27}"/>
              </a:ext>
            </a:extLst>
          </p:cNvPr>
          <p:cNvSpPr txBox="1"/>
          <p:nvPr/>
        </p:nvSpPr>
        <p:spPr>
          <a:xfrm>
            <a:off x="1926237" y="4035213"/>
            <a:ext cx="1894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Enterprise Collaboration in Metaverse - $40B opportunity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21BDFDF-27BF-984D-80DA-DC1D3C521AB6}"/>
              </a:ext>
            </a:extLst>
          </p:cNvPr>
          <p:cNvSpPr/>
          <p:nvPr/>
        </p:nvSpPr>
        <p:spPr>
          <a:xfrm>
            <a:off x="5399313" y="5050980"/>
            <a:ext cx="1466804" cy="122532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Niche</a:t>
            </a:r>
          </a:p>
          <a:p>
            <a:pPr algn="ctr"/>
            <a:r>
              <a:rPr lang="en-US" sz="1400" dirty="0"/>
              <a:t>Players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3DB9AD-10DD-E140-A44F-E8B3298C7BC0}"/>
              </a:ext>
            </a:extLst>
          </p:cNvPr>
          <p:cNvSpPr txBox="1"/>
          <p:nvPr/>
        </p:nvSpPr>
        <p:spPr>
          <a:xfrm>
            <a:off x="6924682" y="3262881"/>
            <a:ext cx="12627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Microsoft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Google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Zoom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err="1"/>
              <a:t>BlueJeans</a:t>
            </a: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E760FF-A71F-084D-A95D-8861949C2A8E}"/>
              </a:ext>
            </a:extLst>
          </p:cNvPr>
          <p:cNvSpPr txBox="1"/>
          <p:nvPr/>
        </p:nvSpPr>
        <p:spPr>
          <a:xfrm>
            <a:off x="6924682" y="5098180"/>
            <a:ext cx="14269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Microsoft (mature VR applications)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Meta (Facebook)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HTC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5411B55-4F31-AF44-9030-50A0C1938BDC}"/>
              </a:ext>
            </a:extLst>
          </p:cNvPr>
          <p:cNvSpPr/>
          <p:nvPr/>
        </p:nvSpPr>
        <p:spPr>
          <a:xfrm>
            <a:off x="5399313" y="3234994"/>
            <a:ext cx="1466804" cy="122532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Incumbent</a:t>
            </a:r>
          </a:p>
          <a:p>
            <a:pPr algn="ctr"/>
            <a:r>
              <a:rPr lang="en-US" sz="1400" dirty="0"/>
              <a:t>Players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A86BA3-2144-DC4A-90CE-A7909E8CD914}"/>
              </a:ext>
            </a:extLst>
          </p:cNvPr>
          <p:cNvCxnSpPr>
            <a:cxnSpLocks/>
            <a:stCxn id="15" idx="6"/>
            <a:endCxn id="19" idx="1"/>
          </p:cNvCxnSpPr>
          <p:nvPr/>
        </p:nvCxnSpPr>
        <p:spPr>
          <a:xfrm flipV="1">
            <a:off x="4078005" y="3847657"/>
            <a:ext cx="1321308" cy="932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A8367C-3C7B-BB41-B07E-E8FAB9E078E8}"/>
              </a:ext>
            </a:extLst>
          </p:cNvPr>
          <p:cNvCxnSpPr>
            <a:cxnSpLocks/>
            <a:stCxn id="15" idx="6"/>
            <a:endCxn id="17" idx="1"/>
          </p:cNvCxnSpPr>
          <p:nvPr/>
        </p:nvCxnSpPr>
        <p:spPr>
          <a:xfrm>
            <a:off x="4078005" y="4780269"/>
            <a:ext cx="1321308" cy="883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5341450-0EAB-A646-B36E-1AC9E7E02512}"/>
              </a:ext>
            </a:extLst>
          </p:cNvPr>
          <p:cNvSpPr txBox="1"/>
          <p:nvPr/>
        </p:nvSpPr>
        <p:spPr>
          <a:xfrm>
            <a:off x="8351585" y="3270933"/>
            <a:ext cx="2947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Mature VR/AR solutions for enterprise collaboration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6F5F50-A004-4E40-9E33-8B1EF410E87A}"/>
              </a:ext>
            </a:extLst>
          </p:cNvPr>
          <p:cNvSpPr txBox="1"/>
          <p:nvPr/>
        </p:nvSpPr>
        <p:spPr>
          <a:xfrm>
            <a:off x="8351585" y="4924979"/>
            <a:ext cx="2947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Mature Metaverse concepts and make / reinvent collaboration as part of the overall virtual world</a:t>
            </a:r>
          </a:p>
        </p:txBody>
      </p:sp>
    </p:spTree>
    <p:extLst>
      <p:ext uri="{BB962C8B-B14F-4D97-AF65-F5344CB8AC3E}">
        <p14:creationId xmlns:p14="http://schemas.microsoft.com/office/powerpoint/2010/main" val="273847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23" grpId="0"/>
      <p:bldP spid="24" grpId="0"/>
      <p:bldP spid="19" grpId="0" animBg="1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37814-5939-9844-B5B1-C52CEA0CA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F3C0C-123F-964B-82D3-8AE5BD681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Interoperability</a:t>
            </a:r>
            <a:r>
              <a:rPr lang="en-US" sz="3200" dirty="0"/>
              <a:t> between different Metaverses</a:t>
            </a:r>
          </a:p>
          <a:p>
            <a:r>
              <a:rPr lang="en-US" sz="3200" dirty="0"/>
              <a:t>Danger of </a:t>
            </a:r>
            <a:r>
              <a:rPr lang="en-US" sz="3200" b="1" dirty="0"/>
              <a:t>omnipresent cyber attacks</a:t>
            </a:r>
            <a:r>
              <a:rPr lang="en-US" sz="3200" dirty="0"/>
              <a:t> for enterprises</a:t>
            </a:r>
          </a:p>
          <a:p>
            <a:r>
              <a:rPr lang="en-US" sz="3200" dirty="0"/>
              <a:t>Needs </a:t>
            </a:r>
            <a:r>
              <a:rPr lang="en-US" sz="3200" b="1" dirty="0"/>
              <a:t>lot of resources </a:t>
            </a:r>
            <a:r>
              <a:rPr lang="en-US" sz="3200" dirty="0"/>
              <a:t>which are real and limited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3975112-9081-7346-AE7C-9B66E2E6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769" y="770890"/>
            <a:ext cx="2648855" cy="11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ED74-A2DC-E54B-A177-212D485E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B605-EE93-1D43-8C16-B17680642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Appetite for </a:t>
            </a:r>
            <a:r>
              <a:rPr lang="en-US" sz="3200" b="1" dirty="0"/>
              <a:t>remote collaboration declines</a:t>
            </a:r>
            <a:r>
              <a:rPr lang="en-US" sz="3200" dirty="0"/>
              <a:t> – return of in-person collaboration.</a:t>
            </a:r>
          </a:p>
          <a:p>
            <a:r>
              <a:rPr lang="en-US" sz="3200" dirty="0"/>
              <a:t>Governance, Legal and Fiduciary </a:t>
            </a:r>
            <a:r>
              <a:rPr lang="en-US" sz="3200" b="1" dirty="0"/>
              <a:t>compliancy requirements inhibit </a:t>
            </a:r>
            <a:r>
              <a:rPr lang="en-US" sz="3200" dirty="0"/>
              <a:t>adoption.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B6963E5-81AD-CB4D-A4BE-8C1918AF3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769" y="770890"/>
            <a:ext cx="2648855" cy="11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F35F-50E3-B047-8AF8-5546A4158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Enterprise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EB68C-BB9E-FE41-9DF8-6CB28298C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795" y="2610104"/>
            <a:ext cx="2685526" cy="3416300"/>
          </a:xfr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/>
              <a:t>Video/collaborative Meetings</a:t>
            </a:r>
          </a:p>
          <a:p>
            <a:r>
              <a:rPr lang="en-US" sz="1600" dirty="0"/>
              <a:t>Unified Messaging</a:t>
            </a:r>
          </a:p>
          <a:p>
            <a:r>
              <a:rPr lang="en-US" sz="1600" dirty="0"/>
              <a:t>Social networks</a:t>
            </a:r>
          </a:p>
          <a:p>
            <a:r>
              <a:rPr lang="en-US" sz="1600" dirty="0"/>
              <a:t>File sharing</a:t>
            </a:r>
          </a:p>
          <a:p>
            <a:r>
              <a:rPr lang="en-US" sz="1600" dirty="0"/>
              <a:t>Intranet platforms</a:t>
            </a:r>
          </a:p>
          <a:p>
            <a:r>
              <a:rPr lang="en-US" sz="1600" dirty="0"/>
              <a:t>Project management and analytics</a:t>
            </a:r>
          </a:p>
          <a:p>
            <a:r>
              <a:rPr lang="en-US" sz="1600" dirty="0"/>
              <a:t>Business process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CF2FE-5187-864F-A014-BA21C683FB88}"/>
              </a:ext>
            </a:extLst>
          </p:cNvPr>
          <p:cNvSpPr txBox="1"/>
          <p:nvPr/>
        </p:nvSpPr>
        <p:spPr>
          <a:xfrm>
            <a:off x="7903701" y="3579590"/>
            <a:ext cx="3633216" cy="147732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Overall Global enterprise collaboration market size is expected to grow from $36.24B in 2020 to $82B by 2028 at a CAGR of over 10.7%*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EC553F-A58B-8B47-AD3F-F8464CAB63BC}"/>
              </a:ext>
            </a:extLst>
          </p:cNvPr>
          <p:cNvSpPr txBox="1">
            <a:spLocks/>
          </p:cNvSpPr>
          <p:nvPr/>
        </p:nvSpPr>
        <p:spPr>
          <a:xfrm>
            <a:off x="4753237" y="2610104"/>
            <a:ext cx="2685526" cy="34163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Traditional Players</a:t>
            </a:r>
          </a:p>
          <a:p>
            <a:pPr lvl="1"/>
            <a:r>
              <a:rPr lang="en-US" dirty="0"/>
              <a:t>Adobe</a:t>
            </a:r>
          </a:p>
          <a:p>
            <a:pPr lvl="1"/>
            <a:r>
              <a:rPr lang="en-US" dirty="0" err="1"/>
              <a:t>Bluejeans</a:t>
            </a:r>
            <a:endParaRPr lang="en-US" dirty="0"/>
          </a:p>
          <a:p>
            <a:pPr lvl="1"/>
            <a:r>
              <a:rPr lang="en-US" dirty="0"/>
              <a:t>Cisco</a:t>
            </a:r>
          </a:p>
          <a:p>
            <a:pPr lvl="1"/>
            <a:r>
              <a:rPr lang="en-US" dirty="0"/>
              <a:t>Facebook</a:t>
            </a:r>
          </a:p>
          <a:p>
            <a:pPr lvl="1"/>
            <a:r>
              <a:rPr lang="en-US" dirty="0"/>
              <a:t>IBM</a:t>
            </a:r>
          </a:p>
          <a:p>
            <a:pPr lvl="1"/>
            <a:r>
              <a:rPr lang="en-US" dirty="0"/>
              <a:t>Igloo</a:t>
            </a:r>
          </a:p>
          <a:p>
            <a:pPr lvl="1"/>
            <a:r>
              <a:rPr lang="en-US" dirty="0"/>
              <a:t>VMware</a:t>
            </a:r>
          </a:p>
          <a:p>
            <a:pPr lvl="1"/>
            <a:r>
              <a:rPr lang="en-US" dirty="0"/>
              <a:t>Microsoft</a:t>
            </a:r>
          </a:p>
          <a:p>
            <a:pPr lvl="1"/>
            <a:r>
              <a:rPr lang="en-US" dirty="0"/>
              <a:t>Atlassian</a:t>
            </a:r>
          </a:p>
          <a:p>
            <a:pPr lvl="1"/>
            <a:r>
              <a:rPr lang="en-US" dirty="0"/>
              <a:t>Google</a:t>
            </a:r>
          </a:p>
          <a:p>
            <a:pPr lvl="1"/>
            <a:r>
              <a:rPr lang="en-US" dirty="0"/>
              <a:t>Slack</a:t>
            </a:r>
          </a:p>
          <a:p>
            <a:pPr lvl="1"/>
            <a:r>
              <a:rPr lang="en-US" dirty="0"/>
              <a:t>Zoom</a:t>
            </a:r>
          </a:p>
          <a:p>
            <a:pPr lvl="1"/>
            <a:r>
              <a:rPr lang="en-US" dirty="0"/>
              <a:t>Polycom</a:t>
            </a:r>
          </a:p>
          <a:p>
            <a:pPr lvl="1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7874F0-BC9B-BB4F-B310-F0A8F06B8E48}"/>
              </a:ext>
            </a:extLst>
          </p:cNvPr>
          <p:cNvSpPr txBox="1">
            <a:spLocks/>
          </p:cNvSpPr>
          <p:nvPr/>
        </p:nvSpPr>
        <p:spPr>
          <a:xfrm>
            <a:off x="1398795" y="2625879"/>
            <a:ext cx="2685526" cy="34163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3EBB2E-36F1-624F-A6E7-9F91A0D1E106}"/>
              </a:ext>
            </a:extLst>
          </p:cNvPr>
          <p:cNvSpPr/>
          <p:nvPr/>
        </p:nvSpPr>
        <p:spPr>
          <a:xfrm>
            <a:off x="1813271" y="3779411"/>
            <a:ext cx="1937657" cy="1077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Collaborative Meetings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3E1F01-CBBF-1542-B695-FCE9AF6AD9B5}"/>
              </a:ext>
            </a:extLst>
          </p:cNvPr>
          <p:cNvSpPr txBox="1">
            <a:spLocks/>
          </p:cNvSpPr>
          <p:nvPr/>
        </p:nvSpPr>
        <p:spPr>
          <a:xfrm>
            <a:off x="4753237" y="2610104"/>
            <a:ext cx="2685526" cy="34163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Traditional Players</a:t>
            </a:r>
          </a:p>
          <a:p>
            <a:pPr lvl="1"/>
            <a:r>
              <a:rPr lang="en-US" dirty="0"/>
              <a:t>Adobe</a:t>
            </a:r>
          </a:p>
          <a:p>
            <a:pPr lvl="1"/>
            <a:r>
              <a:rPr lang="en-US" b="1" dirty="0" err="1"/>
              <a:t>Bluejeans</a:t>
            </a:r>
            <a:endParaRPr lang="en-US" b="1" dirty="0"/>
          </a:p>
          <a:p>
            <a:pPr lvl="1"/>
            <a:r>
              <a:rPr lang="en-US" b="1" dirty="0"/>
              <a:t>Cisco</a:t>
            </a:r>
          </a:p>
          <a:p>
            <a:pPr lvl="1"/>
            <a:r>
              <a:rPr lang="en-US" b="1" dirty="0"/>
              <a:t>Facebook</a:t>
            </a:r>
          </a:p>
          <a:p>
            <a:pPr lvl="1"/>
            <a:r>
              <a:rPr lang="en-US" dirty="0"/>
              <a:t>IBM</a:t>
            </a:r>
          </a:p>
          <a:p>
            <a:pPr lvl="1"/>
            <a:r>
              <a:rPr lang="en-US" dirty="0"/>
              <a:t>Igloo</a:t>
            </a:r>
          </a:p>
          <a:p>
            <a:pPr lvl="1"/>
            <a:r>
              <a:rPr lang="en-US" dirty="0"/>
              <a:t>VMware</a:t>
            </a:r>
          </a:p>
          <a:p>
            <a:pPr lvl="1"/>
            <a:r>
              <a:rPr lang="en-US" b="1" dirty="0"/>
              <a:t>Microsoft</a:t>
            </a:r>
          </a:p>
          <a:p>
            <a:pPr lvl="1"/>
            <a:r>
              <a:rPr lang="en-US" dirty="0"/>
              <a:t>Atlassian</a:t>
            </a:r>
          </a:p>
          <a:p>
            <a:pPr lvl="1"/>
            <a:r>
              <a:rPr lang="en-US" b="1" dirty="0"/>
              <a:t>Google</a:t>
            </a:r>
          </a:p>
          <a:p>
            <a:pPr lvl="1"/>
            <a:r>
              <a:rPr lang="en-US" dirty="0"/>
              <a:t>Slack</a:t>
            </a:r>
          </a:p>
          <a:p>
            <a:pPr lvl="1"/>
            <a:r>
              <a:rPr lang="en-US" b="1" dirty="0"/>
              <a:t>Zoom</a:t>
            </a:r>
          </a:p>
          <a:p>
            <a:pPr lvl="1"/>
            <a:r>
              <a:rPr lang="en-US" b="1" dirty="0"/>
              <a:t>Polycom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7D6FB-06BA-5248-B922-656715AABCC6}"/>
              </a:ext>
            </a:extLst>
          </p:cNvPr>
          <p:cNvSpPr txBox="1"/>
          <p:nvPr/>
        </p:nvSpPr>
        <p:spPr>
          <a:xfrm>
            <a:off x="8793717" y="602640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Mordor Intelligence Ent. Collaboration market report, 2022</a:t>
            </a:r>
            <a:r>
              <a:rPr lang="en-US" sz="1200" dirty="0">
                <a:solidFill>
                  <a:schemeClr val="tx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320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3376D-5F20-EB48-8781-54BE28AC0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929FD-D4AF-1D4D-B479-531DD3A1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b="1" dirty="0"/>
              <a:t>Hybrid work </a:t>
            </a:r>
            <a:r>
              <a:rPr lang="en-US" sz="2800" dirty="0"/>
              <a:t>is here to stay.</a:t>
            </a:r>
          </a:p>
          <a:p>
            <a:r>
              <a:rPr lang="en-US" sz="2800" dirty="0"/>
              <a:t>Metaverse offers </a:t>
            </a:r>
            <a:r>
              <a:rPr lang="en-US" sz="2800" b="1" dirty="0"/>
              <a:t>great potential </a:t>
            </a:r>
            <a:r>
              <a:rPr lang="en-US" sz="2800" dirty="0"/>
              <a:t>for enterprise collaboration, engineering and design.</a:t>
            </a:r>
          </a:p>
          <a:p>
            <a:r>
              <a:rPr lang="en-US" sz="2800" b="1" dirty="0"/>
              <a:t>Collaboration</a:t>
            </a:r>
            <a:r>
              <a:rPr lang="en-US" sz="2800" dirty="0"/>
              <a:t> solutions that </a:t>
            </a:r>
            <a:r>
              <a:rPr lang="en-US" sz="2800" b="1" dirty="0"/>
              <a:t>focus on adoption, applications, ecosystem and security </a:t>
            </a:r>
            <a:r>
              <a:rPr lang="en-US" sz="2800" dirty="0"/>
              <a:t>will lead the market.</a:t>
            </a:r>
          </a:p>
          <a:p>
            <a:r>
              <a:rPr lang="en-US" sz="2800" b="1" dirty="0"/>
              <a:t>Billions of dollars being invested </a:t>
            </a:r>
            <a:r>
              <a:rPr lang="en-US" sz="2800" dirty="0"/>
              <a:t>by Microsoft, Meta platforms, Google, Sony, Apple, </a:t>
            </a:r>
            <a:r>
              <a:rPr lang="en-US" sz="2800" dirty="0" err="1"/>
              <a:t>nVidia</a:t>
            </a:r>
            <a:r>
              <a:rPr lang="en-US" sz="2800" dirty="0"/>
              <a:t>, Qualcomm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scissors, paper clip, blue&#10;&#10;Description automatically generated">
            <a:extLst>
              <a:ext uri="{FF2B5EF4-FFF2-40B4-BE49-F238E27FC236}">
                <a16:creationId xmlns:a16="http://schemas.microsoft.com/office/drawing/2014/main" id="{F9D6A7E7-7F7B-0F42-AAED-395DD8251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03" y="6030685"/>
            <a:ext cx="774700" cy="568373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51C2DD-B407-7A4F-B99A-6EED519E1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10" y="6135258"/>
            <a:ext cx="1544685" cy="35922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ECB68C-FE75-5948-9CAF-7198B2D4E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055" y="5990349"/>
            <a:ext cx="1750989" cy="673457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8761EC1-312B-CA4A-991F-E5FD06D76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114" y="6141859"/>
            <a:ext cx="1527629" cy="363935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CB83D0EF-FF11-584E-809E-FD7EF2789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813" y="6014559"/>
            <a:ext cx="826773" cy="61853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EADB15D-1FB5-6D4E-9A43-3F40B86C7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5018" y="6020204"/>
            <a:ext cx="997857" cy="592787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D81666D0-6F92-D442-B1AC-FE5DBF61A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6308" y="6030685"/>
            <a:ext cx="2034781" cy="553633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D03B49DF-EEE5-A947-ABFE-3C834EC0E2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4769" y="770890"/>
            <a:ext cx="2648855" cy="11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52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EEA6B06-37BF-43FC-9986-67E896676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32D0FE-76FF-4860-ACE3-458B2BB90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5D4D113-E6B9-4BCC-8EE7-ABFD7E942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9219B5-F7D1-4ED7-8DC1-CE442F43E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E47095-D247-457B-8082-990F3184C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DAA052-A50D-47AE-87C9-AAAB2A38F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53F849-6CC2-45B1-B2CA-CCD77F862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6B102DE-9EA5-422F-910A-E4E2F0A59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9DFF9-99E4-4FE6-9EAC-F1D7A7DFA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2F7123F-BDDB-4B3D-A49C-0DB5CA443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CD17BF6-1388-2D4E-90B9-DD44D0660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9091" r="27357" b="1"/>
          <a:stretch/>
        </p:blipFill>
        <p:spPr>
          <a:xfrm>
            <a:off x="474133" y="475488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7DD96-2270-7348-8716-87007FAB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 &amp;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D385C-DE6B-604C-A3E0-5E57D1E04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4777380"/>
            <a:ext cx="8827245" cy="86142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 dirty="0"/>
              <a:t>Team 4</a:t>
            </a:r>
          </a:p>
          <a:p>
            <a:r>
              <a:rPr lang="en-US" sz="1800" dirty="0"/>
              <a:t>SUBRA MANUGURI, MANU JOSE, RAMAN PEKETI, MIKE GEMANIS, ADITI RANE, BHAUMIK SHERDIWALA, Gaurav </a:t>
            </a:r>
            <a:r>
              <a:rPr lang="en-US" sz="1800" dirty="0" err="1"/>
              <a:t>batra</a:t>
            </a:r>
            <a:endParaRPr lang="en-US" sz="1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592B83-3798-4537-9299-ECA40D759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DA82A80-E6FF-4DFB-979C-210DD5539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E6706D8A-B9DC-4D79-81FD-B9719261D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8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E487-746D-6D43-8A66-290E48D3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State…</a:t>
            </a:r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524F17F-F235-F74E-8C2D-8595091ED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08588" y="2798599"/>
            <a:ext cx="2549564" cy="20555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561E8-2055-FF4E-8574-C764F2792760}"/>
              </a:ext>
            </a:extLst>
          </p:cNvPr>
          <p:cNvSpPr txBox="1"/>
          <p:nvPr/>
        </p:nvSpPr>
        <p:spPr>
          <a:xfrm>
            <a:off x="7780572" y="4953828"/>
            <a:ext cx="329609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dirty="0">
                <a:ea typeface="+mn-lt"/>
                <a:cs typeface="+mn-lt"/>
              </a:rPr>
              <a:t>Boring square grid meetings</a:t>
            </a:r>
            <a:endParaRPr lang="en-US" dirty="0"/>
          </a:p>
        </p:txBody>
      </p:sp>
      <p:pic>
        <p:nvPicPr>
          <p:cNvPr id="8" name="Picture 7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414AFE5C-E66E-444C-BECC-53B6A98E8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833" y="2800747"/>
            <a:ext cx="3048000" cy="203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A45C00-98A1-3749-B156-1DF637F20BD1}"/>
              </a:ext>
            </a:extLst>
          </p:cNvPr>
          <p:cNvSpPr txBox="1"/>
          <p:nvPr/>
        </p:nvSpPr>
        <p:spPr>
          <a:xfrm>
            <a:off x="1194247" y="5079220"/>
            <a:ext cx="405912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In person meetings are interactive </a:t>
            </a:r>
          </a:p>
          <a:p>
            <a:pPr algn="ctr"/>
            <a:r>
              <a:rPr lang="en-US"/>
              <a:t>and immersive </a:t>
            </a:r>
          </a:p>
        </p:txBody>
      </p:sp>
      <p:pic>
        <p:nvPicPr>
          <p:cNvPr id="11" name="Picture 10" descr="A large air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7E6882E3-605C-1C44-A590-AEE394E6F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1" y="2767113"/>
            <a:ext cx="1112352" cy="970911"/>
          </a:xfrm>
          <a:prstGeom prst="rect">
            <a:avLst/>
          </a:prstGeom>
        </p:spPr>
      </p:pic>
      <p:pic>
        <p:nvPicPr>
          <p:cNvPr id="13" name="Picture 12" descr="A picture containing text, indoor, bright, porcelain&#10;&#10;Description automatically generated">
            <a:extLst>
              <a:ext uri="{FF2B5EF4-FFF2-40B4-BE49-F238E27FC236}">
                <a16:creationId xmlns:a16="http://schemas.microsoft.com/office/drawing/2014/main" id="{839ACFA2-6BC8-D843-A605-0C3767B35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93" y="3785090"/>
            <a:ext cx="1103979" cy="1099667"/>
          </a:xfrm>
          <a:prstGeom prst="rect">
            <a:avLst/>
          </a:prstGeom>
        </p:spPr>
      </p:pic>
      <p:pic>
        <p:nvPicPr>
          <p:cNvPr id="4" name="Picture 3" descr="A bunch of red flowers&#10;&#10;Description automatically generated with medium confidence">
            <a:extLst>
              <a:ext uri="{FF2B5EF4-FFF2-40B4-BE49-F238E27FC236}">
                <a16:creationId xmlns:a16="http://schemas.microsoft.com/office/drawing/2014/main" id="{6F27400F-863C-4848-B986-0AAEAF5C5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2520" y="3360411"/>
            <a:ext cx="1829770" cy="1028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88F1E2-21AD-B84C-BDE3-4282140BDA9E}"/>
              </a:ext>
            </a:extLst>
          </p:cNvPr>
          <p:cNvSpPr txBox="1"/>
          <p:nvPr/>
        </p:nvSpPr>
        <p:spPr>
          <a:xfrm>
            <a:off x="8428990" y="5683718"/>
            <a:ext cx="226696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b="1" dirty="0"/>
              <a:t>We deserve better</a:t>
            </a:r>
            <a:endParaRPr lang="en-US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0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BCCF-A637-4743-B9DE-AB387FD3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Metaverse the next frontier</a:t>
            </a:r>
          </a:p>
        </p:txBody>
      </p:sp>
      <p:pic>
        <p:nvPicPr>
          <p:cNvPr id="4" name="Picture 3" descr="A group of people sitting around a table with a computer screen&#10;&#10;Description automatically generated with low confidence">
            <a:extLst>
              <a:ext uri="{FF2B5EF4-FFF2-40B4-BE49-F238E27FC236}">
                <a16:creationId xmlns:a16="http://schemas.microsoft.com/office/drawing/2014/main" id="{3EDE89A5-051C-474C-8905-F3CE2073E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16" y="2663703"/>
            <a:ext cx="4067271" cy="232195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43D09B-48B3-2649-851E-4B763516EF84}"/>
              </a:ext>
            </a:extLst>
          </p:cNvPr>
          <p:cNvSpPr txBox="1">
            <a:spLocks/>
          </p:cNvSpPr>
          <p:nvPr/>
        </p:nvSpPr>
        <p:spPr>
          <a:xfrm>
            <a:off x="334119" y="5589818"/>
            <a:ext cx="6150876" cy="1106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ea typeface="+mn-lt"/>
                <a:cs typeface="+mn-lt"/>
              </a:rPr>
              <a:t>No geographical barriers </a:t>
            </a:r>
          </a:p>
          <a:p>
            <a:r>
              <a:rPr lang="en-US" sz="2400"/>
              <a:t>Lifelike Avatars</a:t>
            </a:r>
            <a:endParaRPr lang="en-US"/>
          </a:p>
        </p:txBody>
      </p:sp>
      <p:pic>
        <p:nvPicPr>
          <p:cNvPr id="7" name="Picture 6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228749A4-608A-6649-8B6D-79F41F5EF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792" y="865248"/>
            <a:ext cx="1858291" cy="9308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F02EA0-FDA2-5D0C-56BC-90BD79904926}"/>
              </a:ext>
            </a:extLst>
          </p:cNvPr>
          <p:cNvSpPr txBox="1">
            <a:spLocks/>
          </p:cNvSpPr>
          <p:nvPr/>
        </p:nvSpPr>
        <p:spPr>
          <a:xfrm>
            <a:off x="6005714" y="5589817"/>
            <a:ext cx="5761743" cy="1106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ea typeface="+mn-lt"/>
                <a:cs typeface="+mn-lt"/>
              </a:rPr>
              <a:t>Immersive experience </a:t>
            </a:r>
            <a:endParaRPr lang="en-US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Higher productivity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84C42-B814-3B4C-B544-B4F65FE57F8A}"/>
              </a:ext>
            </a:extLst>
          </p:cNvPr>
          <p:cNvSpPr txBox="1"/>
          <p:nvPr/>
        </p:nvSpPr>
        <p:spPr>
          <a:xfrm>
            <a:off x="334119" y="3224514"/>
            <a:ext cx="6040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“</a:t>
            </a:r>
            <a:r>
              <a:rPr lang="en-US" i="1" dirty="0">
                <a:solidFill>
                  <a:srgbClr val="0070C0"/>
                </a:solidFill>
                <a:ea typeface="+mn-lt"/>
                <a:cs typeface="+mn-lt"/>
              </a:rPr>
              <a:t>We’ll be able to feel present, like we’re right there with people, no matter how far apart we actually are,</a:t>
            </a:r>
            <a:r>
              <a:rPr lang="en-US" dirty="0">
                <a:ea typeface="+mn-lt"/>
                <a:cs typeface="+mn-lt"/>
              </a:rPr>
              <a:t>” - Zuckerberg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15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F9F9-18F4-2340-B5F4-A668604D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Metaverse collaboration from </a:t>
            </a:r>
            <a:r>
              <a:rPr lang="en-US">
                <a:ea typeface="+mj-lt"/>
                <a:cs typeface="+mj-lt"/>
              </a:rPr>
              <a:t>Meta (Facebook)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58A30-B350-FF4A-932F-B938171CE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335" y="5294614"/>
            <a:ext cx="3188445" cy="7069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Horizon meeting rooms </a:t>
            </a:r>
          </a:p>
        </p:txBody>
      </p:sp>
      <p:pic>
        <p:nvPicPr>
          <p:cNvPr id="4" name="Picture 3" descr="A group of people sitting around a table with a computer screen&#10;&#10;Description automatically generated with low confidence">
            <a:extLst>
              <a:ext uri="{FF2B5EF4-FFF2-40B4-BE49-F238E27FC236}">
                <a16:creationId xmlns:a16="http://schemas.microsoft.com/office/drawing/2014/main" id="{5C791535-A8EC-2242-9AE2-BE9846790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22" y="2401197"/>
            <a:ext cx="4976763" cy="2841170"/>
          </a:xfrm>
          <a:prstGeom prst="rect">
            <a:avLst/>
          </a:prstGeom>
        </p:spPr>
      </p:pic>
      <p:pic>
        <p:nvPicPr>
          <p:cNvPr id="5" name="Content Placeholder 4" descr="Oculus Quest 2">
            <a:extLst>
              <a:ext uri="{FF2B5EF4-FFF2-40B4-BE49-F238E27FC236}">
                <a16:creationId xmlns:a16="http://schemas.microsoft.com/office/drawing/2014/main" id="{A82D309A-E6E6-9243-B137-DC75A73AD9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55" y="2358031"/>
            <a:ext cx="3439899" cy="2078692"/>
          </a:xfrm>
          <a:prstGeom prst="rect">
            <a:avLst/>
          </a:prstGeom>
        </p:spPr>
      </p:pic>
      <p:pic>
        <p:nvPicPr>
          <p:cNvPr id="8" name="Picture 7" descr="A pair of gloves&#10;&#10;Description automatically generated with low confidence">
            <a:extLst>
              <a:ext uri="{FF2B5EF4-FFF2-40B4-BE49-F238E27FC236}">
                <a16:creationId xmlns:a16="http://schemas.microsoft.com/office/drawing/2014/main" id="{80670C63-6682-3343-ADC2-0CAD82C8A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809" y="4458306"/>
            <a:ext cx="1919189" cy="105797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62E39F-C163-AE6C-79DF-DDECC7CA6052}"/>
              </a:ext>
            </a:extLst>
          </p:cNvPr>
          <p:cNvSpPr txBox="1">
            <a:spLocks/>
          </p:cNvSpPr>
          <p:nvPr/>
        </p:nvSpPr>
        <p:spPr>
          <a:xfrm>
            <a:off x="3506545" y="6035394"/>
            <a:ext cx="4519533" cy="706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Current investment pipeline: $10 Billion</a:t>
            </a:r>
          </a:p>
        </p:txBody>
      </p:sp>
      <p:pic>
        <p:nvPicPr>
          <p:cNvPr id="9" name="Picture 8" descr="A picture containing text, scissors, paper clip, blue&#10;&#10;Description automatically generated">
            <a:extLst>
              <a:ext uri="{FF2B5EF4-FFF2-40B4-BE49-F238E27FC236}">
                <a16:creationId xmlns:a16="http://schemas.microsoft.com/office/drawing/2014/main" id="{EFE2560A-FE29-D34E-A8A7-5986F5B4D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07" y="6130433"/>
            <a:ext cx="656295" cy="51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5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523F2-5E2E-284E-8CD2-358BAC1F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9166526" cy="706964"/>
          </a:xfrm>
        </p:spPr>
        <p:txBody>
          <a:bodyPr/>
          <a:lstStyle/>
          <a:p>
            <a:r>
              <a:rPr lang="en-US"/>
              <a:t>Metaverse collaboration from </a:t>
            </a:r>
            <a:r>
              <a:rPr lang="en-US">
                <a:ea typeface="+mj-lt"/>
                <a:cs typeface="+mj-lt"/>
              </a:rPr>
              <a:t>Microsoft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869B8-E039-5047-9F7A-3A953D44A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567959" cy="542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Mesh</a:t>
            </a:r>
          </a:p>
        </p:txBody>
      </p:sp>
      <p:pic>
        <p:nvPicPr>
          <p:cNvPr id="4" name="Picture 3" descr="Microsoft Holo lens">
            <a:extLst>
              <a:ext uri="{FF2B5EF4-FFF2-40B4-BE49-F238E27FC236}">
                <a16:creationId xmlns:a16="http://schemas.microsoft.com/office/drawing/2014/main" id="{C447031F-F9EC-4849-B980-6DE09A2F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77" y="3432309"/>
            <a:ext cx="3551936" cy="165006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8664641-3ABF-534F-B5D5-459B9160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92" y="2324366"/>
            <a:ext cx="3544795" cy="2035647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C02A224-13C5-3A45-A2A4-D606EBC3F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78" y="4318188"/>
            <a:ext cx="2556054" cy="1755942"/>
          </a:xfrm>
          <a:prstGeom prst="rect">
            <a:avLst/>
          </a:prstGeom>
        </p:spPr>
      </p:pic>
      <p:pic>
        <p:nvPicPr>
          <p:cNvPr id="7" name="Picture 6" descr="A picture containing text, indoor, table, computer&#10;&#10;Description automatically generated">
            <a:extLst>
              <a:ext uri="{FF2B5EF4-FFF2-40B4-BE49-F238E27FC236}">
                <a16:creationId xmlns:a16="http://schemas.microsoft.com/office/drawing/2014/main" id="{2C9B4DF1-E7B5-454D-B2AC-CD1EC12CB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22" y="4316122"/>
            <a:ext cx="2648584" cy="17885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884AE1-D078-A839-DEF0-5B4FF7B859D3}"/>
              </a:ext>
            </a:extLst>
          </p:cNvPr>
          <p:cNvSpPr txBox="1">
            <a:spLocks/>
          </p:cNvSpPr>
          <p:nvPr/>
        </p:nvSpPr>
        <p:spPr>
          <a:xfrm>
            <a:off x="3197887" y="6189723"/>
            <a:ext cx="4519533" cy="706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Current investment pipeline: $ 60 Billion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15F8DFC-66F8-D742-840A-6430F3C17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18" y="6163691"/>
            <a:ext cx="1771912" cy="4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1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00FE-4374-6F45-B0D5-051F2F83A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Metaverse collaboration from HTC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3F32B-3515-1743-9DA4-6EBC9F4BC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491759" cy="520700"/>
          </a:xfrm>
        </p:spPr>
        <p:txBody>
          <a:bodyPr/>
          <a:lstStyle/>
          <a:p>
            <a:r>
              <a:rPr lang="en-US" dirty="0"/>
              <a:t>HTC </a:t>
            </a:r>
            <a:r>
              <a:rPr lang="en-US" dirty="0" err="1"/>
              <a:t>Vive</a:t>
            </a:r>
            <a:r>
              <a:rPr lang="en-US" dirty="0"/>
              <a:t> Sync</a:t>
            </a:r>
          </a:p>
        </p:txBody>
      </p:sp>
      <p:pic>
        <p:nvPicPr>
          <p:cNvPr id="4" name="Picture 3" descr="HTC Vive">
            <a:extLst>
              <a:ext uri="{FF2B5EF4-FFF2-40B4-BE49-F238E27FC236}">
                <a16:creationId xmlns:a16="http://schemas.microsoft.com/office/drawing/2014/main" id="{FDAF1723-8A96-7947-AECE-2CD557DC2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63" y="3805640"/>
            <a:ext cx="3331040" cy="2078692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FB9CE0A-1348-AA48-9FA2-5E9C1404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268" y="3077650"/>
            <a:ext cx="4794777" cy="2806682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0727F37-652D-5F4F-BA8C-4EB88C003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96" y="6015986"/>
            <a:ext cx="1386114" cy="8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1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EE42-1A26-DF41-BC31-27D98686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Metaverse collaboration from Cisco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096B-069B-334A-9E55-3F5A9241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872759" cy="531586"/>
          </a:xfrm>
        </p:spPr>
        <p:txBody>
          <a:bodyPr/>
          <a:lstStyle/>
          <a:p>
            <a:r>
              <a:rPr lang="en-US" dirty="0"/>
              <a:t>Cisco Hologram </a:t>
            </a:r>
          </a:p>
        </p:txBody>
      </p:sp>
      <p:pic>
        <p:nvPicPr>
          <p:cNvPr id="4" name="Picture 3" descr="A picture containing person, indoor, wall, table&#10;&#10;Description automatically generated">
            <a:extLst>
              <a:ext uri="{FF2B5EF4-FFF2-40B4-BE49-F238E27FC236}">
                <a16:creationId xmlns:a16="http://schemas.microsoft.com/office/drawing/2014/main" id="{4053F932-0341-3B47-ADE9-8A7F7272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29" y="3135086"/>
            <a:ext cx="4530984" cy="2383972"/>
          </a:xfrm>
          <a:prstGeom prst="rect">
            <a:avLst/>
          </a:prstGeom>
        </p:spPr>
      </p:pic>
      <p:pic>
        <p:nvPicPr>
          <p:cNvPr id="7" name="Picture 6" descr="A hand holding a pair of glasses&#10;&#10;Description automatically generated with medium confidence">
            <a:extLst>
              <a:ext uri="{FF2B5EF4-FFF2-40B4-BE49-F238E27FC236}">
                <a16:creationId xmlns:a16="http://schemas.microsoft.com/office/drawing/2014/main" id="{A4A6FE94-FB5E-1243-BFE6-7132626B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873" y="4057954"/>
            <a:ext cx="2967584" cy="149937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97A6840-5095-5B4E-9E9F-A11966FDC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63" y="5912615"/>
            <a:ext cx="1563380" cy="6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0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ED7E5-9D8B-B742-A782-EDEC047D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failed attempts</a:t>
            </a:r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3E07429A-6181-CC4E-B9A3-89B34ECFC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307" y="6004076"/>
            <a:ext cx="1425008" cy="548080"/>
          </a:xfrm>
        </p:spPr>
      </p:pic>
      <p:pic>
        <p:nvPicPr>
          <p:cNvPr id="7" name="Picture 6" descr="A pair of black sunglasses&#10;&#10;Description automatically generated with low confidence">
            <a:extLst>
              <a:ext uri="{FF2B5EF4-FFF2-40B4-BE49-F238E27FC236}">
                <a16:creationId xmlns:a16="http://schemas.microsoft.com/office/drawing/2014/main" id="{3BFFA622-C803-B641-84AF-79F7BE82D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08" y="2917372"/>
            <a:ext cx="3322864" cy="1875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169E2D-DF67-F845-9FD5-38B61CE5F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058" y="2520025"/>
            <a:ext cx="3322864" cy="271817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26B4D6-CC3F-8845-BFBA-92B43007D33F}"/>
              </a:ext>
            </a:extLst>
          </p:cNvPr>
          <p:cNvSpPr txBox="1">
            <a:spLocks/>
          </p:cNvSpPr>
          <p:nvPr/>
        </p:nvSpPr>
        <p:spPr>
          <a:xfrm>
            <a:off x="3713373" y="5845192"/>
            <a:ext cx="4519533" cy="7069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Transitioned to Software player. </a:t>
            </a:r>
          </a:p>
          <a:p>
            <a:pPr marL="0" indent="0">
              <a:buNone/>
            </a:pPr>
            <a:r>
              <a:rPr lang="en-US" dirty="0"/>
              <a:t>Current investment pipeline: 33.5 million in a private equity fund </a:t>
            </a:r>
          </a:p>
        </p:txBody>
      </p:sp>
    </p:spTree>
    <p:extLst>
      <p:ext uri="{BB962C8B-B14F-4D97-AF65-F5344CB8AC3E}">
        <p14:creationId xmlns:p14="http://schemas.microsoft.com/office/powerpoint/2010/main" val="20301034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{5C4E04B4-C3DE-F344-A8BB-BAE3D683D789}tf10001062</Template>
  <TotalTime>15700</TotalTime>
  <Words>674</Words>
  <Application>Microsoft Macintosh PowerPoint</Application>
  <PresentationFormat>Widescreen</PresentationFormat>
  <Paragraphs>168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 3</vt:lpstr>
      <vt:lpstr>Ion Boardroom</vt:lpstr>
      <vt:lpstr>Landscape - Enterprise collaboration in Metaverse</vt:lpstr>
      <vt:lpstr>What is Enterprise Collaboration</vt:lpstr>
      <vt:lpstr>Current State…</vt:lpstr>
      <vt:lpstr>Metaverse the next frontier</vt:lpstr>
      <vt:lpstr>Metaverse collaboration from Meta (Facebook)</vt:lpstr>
      <vt:lpstr>Metaverse collaboration from Microsoft </vt:lpstr>
      <vt:lpstr>Metaverse collaboration from HTC</vt:lpstr>
      <vt:lpstr>Metaverse collaboration from Cisco</vt:lpstr>
      <vt:lpstr>Google’s failed attempts</vt:lpstr>
      <vt:lpstr>Market Size</vt:lpstr>
      <vt:lpstr>Are enterprises ready</vt:lpstr>
      <vt:lpstr>Four pillars to success</vt:lpstr>
      <vt:lpstr>Adoption</vt:lpstr>
      <vt:lpstr>Apps</vt:lpstr>
      <vt:lpstr>Eco System</vt:lpstr>
      <vt:lpstr>Security</vt:lpstr>
      <vt:lpstr>Tale of two markets</vt:lpstr>
      <vt:lpstr>Technical challenges</vt:lpstr>
      <vt:lpstr>Market challenges</vt:lpstr>
      <vt:lpstr>Key Takeaways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 collaboration in Metaverse</dc:title>
  <dc:creator>Subrahmanyam Manuguri</dc:creator>
  <cp:lastModifiedBy>Subrahmanyam Manuguri</cp:lastModifiedBy>
  <cp:revision>2</cp:revision>
  <dcterms:created xsi:type="dcterms:W3CDTF">2022-03-23T21:18:23Z</dcterms:created>
  <dcterms:modified xsi:type="dcterms:W3CDTF">2022-04-04T01:48:51Z</dcterms:modified>
</cp:coreProperties>
</file>