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Permanent Marker"/>
      <p:regular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91FE8AE-FCF5-42AD-960C-9AAC5549933C}">
  <a:tblStyle styleId="{E91FE8AE-FCF5-42AD-960C-9AAC5549933C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swald-regular.fntdata"/><Relationship Id="rId23" Type="http://schemas.openxmlformats.org/officeDocument/2006/relationships/font" Target="fonts/PermanentMark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dc.gov/nchs/fastats/emergency-department.htm" TargetMode="External"/><Relationship Id="rId3" Type="http://schemas.openxmlformats.org/officeDocument/2006/relationships/hyperlink" Target="https://www.advisory.com/daily-briefing/2013/08/27/the-secret-of-salines-cost-why-a-1-bag-can-cost-700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Sided Market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  </a:t>
            </a:r>
            <a:r>
              <a:rPr lang="en" u="sng">
                <a:solidFill>
                  <a:schemeClr val="accent5"/>
                </a:solidFill>
                <a:hlinkClick r:id="rId2"/>
              </a:rPr>
              <a:t>http://www.cdc.gov/nchs/fastats/emergency-department.htm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[2] Jes OSAA Collider Slides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[3]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https://www.advisory.com/daily-briefing/2013/08/27/the-secret-of-salines-cost-why-a-1-bag-can-cost-700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http://www.nytimes.com/2013/08/27/health/exploring-salines-secret-costs.html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http://www.nhia.org/faqs.cfm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Comfortable user experience - users dont look awkward carrying it around; materials used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Pragmatic Installation - no variables in user movement; users able to go to the restroom etc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Secure Tubing route - does not catch on things; doesnt cause dislodge - hematoma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Hygiene - enclosed medication, medicine does not get tampered with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4.jpg"/><Relationship Id="rId5" Type="http://schemas.openxmlformats.org/officeDocument/2006/relationships/image" Target="../media/image06.jpg"/><Relationship Id="rId6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Relationship Id="rId4" Type="http://schemas.openxmlformats.org/officeDocument/2006/relationships/image" Target="../media/image11.png"/><Relationship Id="rId5" Type="http://schemas.openxmlformats.org/officeDocument/2006/relationships/image" Target="../media/image07.jpg"/><Relationship Id="rId6" Type="http://schemas.openxmlformats.org/officeDocument/2006/relationships/image" Target="../media/image15.jpg"/><Relationship Id="rId7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32150" y="1107900"/>
            <a:ext cx="8279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0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Group 3</a:t>
            </a:r>
            <a:r>
              <a:rPr lang="en" sz="10000">
                <a:solidFill>
                  <a:srgbClr val="783F0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32150" y="2945600"/>
            <a:ext cx="8279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OSAA Collider 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Pressure Requirement</a:t>
            </a:r>
          </a:p>
        </p:txBody>
      </p:sp>
      <p:grpSp>
        <p:nvGrpSpPr>
          <p:cNvPr id="200" name="Shape 200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201" name="Shape 201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CFE2F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Shape 20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Central Venous Pressure: &lt;30mm Hg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Conventional IV height above heart: 900mm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Result: ~14lb push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Air Bubble</a:t>
            </a:r>
          </a:p>
        </p:txBody>
      </p:sp>
      <p:grpSp>
        <p:nvGrpSpPr>
          <p:cNvPr id="210" name="Shape 210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211" name="Shape 211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CFE2F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75" y="1887425"/>
            <a:ext cx="4009875" cy="29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14864" l="20123" r="10533" t="19967"/>
          <a:stretch/>
        </p:blipFill>
        <p:spPr>
          <a:xfrm rot="5400000">
            <a:off x="5531774" y="2574450"/>
            <a:ext cx="3014073" cy="159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16471" l="5784" r="0" t="0"/>
          <a:stretch/>
        </p:blipFill>
        <p:spPr>
          <a:xfrm>
            <a:off x="4776974" y="1863400"/>
            <a:ext cx="3917026" cy="243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00" y="1767025"/>
            <a:ext cx="3917024" cy="253417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Mechanical Strength</a:t>
            </a:r>
          </a:p>
        </p:txBody>
      </p:sp>
      <p:grpSp>
        <p:nvGrpSpPr>
          <p:cNvPr id="223" name="Shape 223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224" name="Shape 224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CFE2F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Bill of Materials</a:t>
            </a:r>
          </a:p>
        </p:txBody>
      </p:sp>
      <p:grpSp>
        <p:nvGrpSpPr>
          <p:cNvPr id="232" name="Shape 232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233" name="Shape 233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CFE2F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Shape 23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graphicFrame>
        <p:nvGraphicFramePr>
          <p:cNvPr id="237" name="Shape 237"/>
          <p:cNvGraphicFramePr/>
          <p:nvPr/>
        </p:nvGraphicFramePr>
        <p:xfrm>
          <a:off x="952500" y="192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{E91FE8AE-FCF5-42AD-960C-9AAC5549933C}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Materials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Quantity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Cost/Unit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Constant Force Spring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$ &lt;9.56 (&lt;500 units)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IV Bag Enclosure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</a:p>
                  </a:txBody>
                  <a:tcPr marT="91425" marB="91425" marR="91425" marL="91425"/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$ &lt;1.00 (High Volume)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Roller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</a:p>
                  </a:txBody>
                  <a:tcPr marT="91425" marB="91425" marR="91425" marL="91425"/>
                </a:tc>
                <a:tc v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Nylon String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  <p:sp>
        <p:nvSpPr>
          <p:cNvPr id="238" name="Shape 238"/>
          <p:cNvSpPr txBox="1"/>
          <p:nvPr/>
        </p:nvSpPr>
        <p:spPr>
          <a:xfrm>
            <a:off x="1430700" y="4165675"/>
            <a:ext cx="62826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900">
                <a:latin typeface="Oswald"/>
                <a:ea typeface="Oswald"/>
                <a:cs typeface="Oswald"/>
                <a:sym typeface="Oswald"/>
              </a:rPr>
              <a:t>Total Manufacturing Cost at High Volume: &lt; $ 10.00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sp>
        <p:nvSpPr>
          <p:cNvPr id="74" name="Shape 74"/>
          <p:cNvSpPr txBox="1"/>
          <p:nvPr>
            <p:ph idx="4294967295" type="title"/>
          </p:nvPr>
        </p:nvSpPr>
        <p:spPr>
          <a:xfrm>
            <a:off x="326400" y="272825"/>
            <a:ext cx="8520600" cy="10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Group 3</a:t>
            </a:r>
          </a:p>
        </p:txBody>
      </p:sp>
      <p:pic>
        <p:nvPicPr>
          <p:cNvPr descr="jimmy.jpg"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552" y="1599400"/>
            <a:ext cx="1343400" cy="134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4294967295" type="title"/>
          </p:nvPr>
        </p:nvSpPr>
        <p:spPr>
          <a:xfrm>
            <a:off x="340136" y="2942923"/>
            <a:ext cx="1652400" cy="47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Jimmy Huang</a:t>
            </a:r>
          </a:p>
        </p:txBody>
      </p:sp>
      <p:sp>
        <p:nvSpPr>
          <p:cNvPr id="77" name="Shape 77"/>
          <p:cNvSpPr txBox="1"/>
          <p:nvPr>
            <p:ph idx="4294967295" type="body"/>
          </p:nvPr>
        </p:nvSpPr>
        <p:spPr>
          <a:xfrm>
            <a:off x="57599" y="3371585"/>
            <a:ext cx="2257200" cy="94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 Project Management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Mechanical Engineering ’17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California, Berkeley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>
            <p:ph idx="4294967295" type="title"/>
          </p:nvPr>
        </p:nvSpPr>
        <p:spPr>
          <a:xfrm>
            <a:off x="2597336" y="2942923"/>
            <a:ext cx="1652400" cy="47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Erwin Sutiono</a:t>
            </a:r>
          </a:p>
        </p:txBody>
      </p:sp>
      <p:sp>
        <p:nvSpPr>
          <p:cNvPr id="79" name="Shape 79"/>
          <p:cNvSpPr txBox="1"/>
          <p:nvPr>
            <p:ph idx="4294967295" type="body"/>
          </p:nvPr>
        </p:nvSpPr>
        <p:spPr>
          <a:xfrm>
            <a:off x="2314799" y="3371585"/>
            <a:ext cx="2257200" cy="94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Design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Mechanical Engineering ’17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California, Berkeley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n Line File (AB).jpg" id="80" name="Shape 80"/>
          <p:cNvPicPr preferRelativeResize="0"/>
          <p:nvPr/>
        </p:nvPicPr>
        <p:blipFill rotWithShape="1">
          <a:blip r:embed="rId4">
            <a:alphaModFix/>
          </a:blip>
          <a:srcRect b="11089" l="0" r="0" t="11089"/>
          <a:stretch/>
        </p:blipFill>
        <p:spPr>
          <a:xfrm>
            <a:off x="5008952" y="1599400"/>
            <a:ext cx="1343400" cy="134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4294967295" type="title"/>
          </p:nvPr>
        </p:nvSpPr>
        <p:spPr>
          <a:xfrm>
            <a:off x="4854536" y="2942923"/>
            <a:ext cx="1652400" cy="47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Shuen Hwee Yee</a:t>
            </a:r>
          </a:p>
        </p:txBody>
      </p:sp>
      <p:sp>
        <p:nvSpPr>
          <p:cNvPr id="82" name="Shape 82"/>
          <p:cNvSpPr txBox="1"/>
          <p:nvPr>
            <p:ph idx="4294967295" type="body"/>
          </p:nvPr>
        </p:nvSpPr>
        <p:spPr>
          <a:xfrm>
            <a:off x="4571999" y="3371585"/>
            <a:ext cx="2257200" cy="94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Design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 Mechanical Engineering ’16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California, Berkeley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>
            <p:ph idx="4294967295" type="title"/>
          </p:nvPr>
        </p:nvSpPr>
        <p:spPr>
          <a:xfrm>
            <a:off x="7111736" y="2942923"/>
            <a:ext cx="1652400" cy="47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Sean Xiao</a:t>
            </a:r>
          </a:p>
        </p:txBody>
      </p:sp>
      <p:sp>
        <p:nvSpPr>
          <p:cNvPr id="84" name="Shape 84"/>
          <p:cNvSpPr txBox="1"/>
          <p:nvPr>
            <p:ph idx="4294967295" type="body"/>
          </p:nvPr>
        </p:nvSpPr>
        <p:spPr>
          <a:xfrm>
            <a:off x="6829199" y="3371585"/>
            <a:ext cx="2257200" cy="94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Manufacturing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Mechanical Engineering ’17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California, Berkeley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2232822_652710068164790_4876625209236979512_o.jpg" id="85" name="Shape 85"/>
          <p:cNvPicPr preferRelativeResize="0"/>
          <p:nvPr/>
        </p:nvPicPr>
        <p:blipFill rotWithShape="1">
          <a:blip r:embed="rId5">
            <a:alphaModFix/>
          </a:blip>
          <a:srcRect b="42780" l="51327" r="20749" t="15668"/>
          <a:stretch/>
        </p:blipFill>
        <p:spPr>
          <a:xfrm>
            <a:off x="2652225" y="1599400"/>
            <a:ext cx="1343400" cy="1332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5800" y="1598800"/>
            <a:ext cx="1323900" cy="133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Shape 91"/>
          <p:cNvGrpSpPr/>
          <p:nvPr/>
        </p:nvGrpSpPr>
        <p:grpSpPr>
          <a:xfrm flipH="1" rot="10800000">
            <a:off x="564500" y="1804335"/>
            <a:ext cx="8224200" cy="3278891"/>
            <a:chOff x="528050" y="1820676"/>
            <a:chExt cx="8224200" cy="3005400"/>
          </a:xfrm>
        </p:grpSpPr>
        <p:sp>
          <p:nvSpPr>
            <p:cNvPr id="92" name="Shape 92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idx="1" type="body"/>
          </p:nvPr>
        </p:nvSpPr>
        <p:spPr>
          <a:xfrm>
            <a:off x="1560675" y="1804325"/>
            <a:ext cx="1616400" cy="91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Market Analysis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510412" y="1804325"/>
            <a:ext cx="2027700" cy="37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Design Considerations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5831300" y="1804325"/>
            <a:ext cx="2027700" cy="37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Current Prototype</a:t>
            </a: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Agenda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Value Propositions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09175" y="1939500"/>
            <a:ext cx="86994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Increases Patient Mobility and Quality of Life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Affordable and Cost Effective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No Switching Inertia for Users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05" name="Shape 105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106" name="Shape 106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925" y="2676600"/>
            <a:ext cx="3022810" cy="22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Target Customers and Users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624" y="2297320"/>
            <a:ext cx="1994375" cy="1882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Shape 116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117" name="Shape 117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Shape 120"/>
          <p:cNvSpPr txBox="1"/>
          <p:nvPr>
            <p:ph idx="1" type="body"/>
          </p:nvPr>
        </p:nvSpPr>
        <p:spPr>
          <a:xfrm>
            <a:off x="167100" y="1919075"/>
            <a:ext cx="6357900" cy="305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Customers: 	Hospitals</a:t>
            </a:r>
            <a:b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				Pharmacies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Users: 		Active Hospital Patients </a:t>
            </a:r>
          </a:p>
          <a:p>
            <a:pPr indent="457200" lvl="0" marL="1371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At-home IV Therapy Patients			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Top Down Market Analysis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67100" y="1919075"/>
            <a:ext cx="88350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136M+ </a:t>
            </a: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hospital visits/year in the US</a:t>
            </a:r>
            <a:r>
              <a:rPr baseline="30000"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[1]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90% </a:t>
            </a: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will receive infusion therapy one way or another</a:t>
            </a:r>
            <a:r>
              <a:rPr baseline="30000"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[2]</a:t>
            </a: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= </a:t>
            </a:r>
            <a:r>
              <a:rPr lang="en"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122M</a:t>
            </a:r>
            <a:r>
              <a:rPr lang="en"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yearly users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$25 </a:t>
            </a:r>
            <a:r>
              <a:rPr lang="en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average cost of receiving infusion therapy in the 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136M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x </a:t>
            </a:r>
            <a:r>
              <a:rPr lang="en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90%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x </a:t>
            </a:r>
            <a:r>
              <a:rPr lang="en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$25</a:t>
            </a: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= </a:t>
            </a:r>
            <a:r>
              <a:rPr b="1"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$3B Total Available Market</a:t>
            </a:r>
          </a:p>
        </p:txBody>
      </p:sp>
      <p:grpSp>
        <p:nvGrpSpPr>
          <p:cNvPr id="127" name="Shape 127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128" name="Shape 128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762175" y="1841636"/>
            <a:ext cx="2099700" cy="1147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1350625" y="2550150"/>
            <a:ext cx="2189700" cy="1196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600">
                <a:latin typeface="Oswald"/>
                <a:ea typeface="Oswald"/>
                <a:cs typeface="Oswald"/>
                <a:sym typeface="Oswald"/>
              </a:rPr>
              <a:t>Design Considerations (Cust)</a:t>
            </a:r>
          </a:p>
        </p:txBody>
      </p:sp>
      <p:sp>
        <p:nvSpPr>
          <p:cNvPr id="138" name="Shape 138"/>
          <p:cNvSpPr/>
          <p:nvPr/>
        </p:nvSpPr>
        <p:spPr>
          <a:xfrm>
            <a:off x="2244875" y="3265075"/>
            <a:ext cx="2099700" cy="1147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886625" y="3865675"/>
            <a:ext cx="2099700" cy="1147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2633275" y="3495300"/>
            <a:ext cx="15402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No Air Bubbles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223900" y="4051075"/>
            <a:ext cx="15402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Identify quantity of fluid left in bag 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788100" y="2939525"/>
            <a:ext cx="1664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Stop fluid flow 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6592325" y="2087450"/>
            <a:ext cx="795099" cy="645549"/>
            <a:chOff x="5525525" y="2087450"/>
            <a:chExt cx="795099" cy="645549"/>
          </a:xfrm>
        </p:grpSpPr>
        <p:sp>
          <p:nvSpPr>
            <p:cNvPr id="144" name="Shape 144"/>
            <p:cNvSpPr/>
            <p:nvPr/>
          </p:nvSpPr>
          <p:spPr>
            <a:xfrm>
              <a:off x="5723425" y="2215225"/>
              <a:ext cx="399300" cy="390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45" name="Shape 1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25525" y="2087450"/>
              <a:ext cx="795099" cy="645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Shape 146"/>
          <p:cNvSpPr txBox="1"/>
          <p:nvPr/>
        </p:nvSpPr>
        <p:spPr>
          <a:xfrm>
            <a:off x="7235025" y="2241175"/>
            <a:ext cx="1247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RELIABLE</a:t>
            </a:r>
          </a:p>
        </p:txBody>
      </p:sp>
      <p:grpSp>
        <p:nvGrpSpPr>
          <p:cNvPr id="147" name="Shape 147"/>
          <p:cNvGrpSpPr/>
          <p:nvPr/>
        </p:nvGrpSpPr>
        <p:grpSpPr>
          <a:xfrm>
            <a:off x="6592325" y="2925650"/>
            <a:ext cx="795099" cy="645549"/>
            <a:chOff x="5525525" y="2087450"/>
            <a:chExt cx="795099" cy="645549"/>
          </a:xfrm>
        </p:grpSpPr>
        <p:sp>
          <p:nvSpPr>
            <p:cNvPr id="148" name="Shape 148"/>
            <p:cNvSpPr/>
            <p:nvPr/>
          </p:nvSpPr>
          <p:spPr>
            <a:xfrm>
              <a:off x="5723425" y="2215225"/>
              <a:ext cx="399300" cy="390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49" name="Shape 1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25525" y="2087450"/>
              <a:ext cx="795099" cy="645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Shape 150"/>
          <p:cNvSpPr txBox="1"/>
          <p:nvPr/>
        </p:nvSpPr>
        <p:spPr>
          <a:xfrm>
            <a:off x="7235025" y="3079375"/>
            <a:ext cx="1304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EASY USE</a:t>
            </a:r>
          </a:p>
        </p:txBody>
      </p:sp>
      <p:grpSp>
        <p:nvGrpSpPr>
          <p:cNvPr id="151" name="Shape 151"/>
          <p:cNvGrpSpPr/>
          <p:nvPr/>
        </p:nvGrpSpPr>
        <p:grpSpPr>
          <a:xfrm>
            <a:off x="6582950" y="3771225"/>
            <a:ext cx="795099" cy="645549"/>
            <a:chOff x="5525525" y="2087450"/>
            <a:chExt cx="795099" cy="645549"/>
          </a:xfrm>
        </p:grpSpPr>
        <p:sp>
          <p:nvSpPr>
            <p:cNvPr id="152" name="Shape 152"/>
            <p:cNvSpPr/>
            <p:nvPr/>
          </p:nvSpPr>
          <p:spPr>
            <a:xfrm>
              <a:off x="5723425" y="2215225"/>
              <a:ext cx="399300" cy="390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53" name="Shape 1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25525" y="2087450"/>
              <a:ext cx="795099" cy="645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Shape 154"/>
          <p:cNvSpPr txBox="1"/>
          <p:nvPr/>
        </p:nvSpPr>
        <p:spPr>
          <a:xfrm>
            <a:off x="7235025" y="3917575"/>
            <a:ext cx="1304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SAFE 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899875" y="2046025"/>
            <a:ext cx="19038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Overcome Spring Force</a:t>
            </a:r>
          </a:p>
        </p:txBody>
      </p:sp>
      <p:grpSp>
        <p:nvGrpSpPr>
          <p:cNvPr id="156" name="Shape 156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157" name="Shape 157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2CC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4000" y="863800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400">
                <a:latin typeface="Oswald"/>
                <a:ea typeface="Oswald"/>
                <a:cs typeface="Oswald"/>
                <a:sym typeface="Oswald"/>
              </a:rPr>
              <a:t>Design Considerations (Users)</a:t>
            </a:r>
          </a:p>
        </p:txBody>
      </p:sp>
      <p:sp>
        <p:nvSpPr>
          <p:cNvPr id="165" name="Shape 165"/>
          <p:cNvSpPr/>
          <p:nvPr/>
        </p:nvSpPr>
        <p:spPr>
          <a:xfrm>
            <a:off x="3013850" y="1735025"/>
            <a:ext cx="2091600" cy="1951500"/>
          </a:xfrm>
          <a:prstGeom prst="ellipse">
            <a:avLst/>
          </a:prstGeom>
          <a:noFill/>
          <a:ln cap="flat" cmpd="sng" w="3810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3879700" y="2394100"/>
            <a:ext cx="2091600" cy="1951500"/>
          </a:xfrm>
          <a:prstGeom prst="ellipse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253725" y="2403775"/>
            <a:ext cx="2091600" cy="19515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013850" y="3011350"/>
            <a:ext cx="2091600" cy="1951500"/>
          </a:xfrm>
          <a:prstGeom prst="ellipse">
            <a:avLst/>
          </a:prstGeom>
          <a:noFill/>
          <a:ln cap="flat" cmpd="sng" w="38100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3298900" y="1887425"/>
            <a:ext cx="1454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Comfortable User Experience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181550" y="3193900"/>
            <a:ext cx="989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Hygiene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358350" y="2988625"/>
            <a:ext cx="817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Secure Tubing Route 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664850" y="4392975"/>
            <a:ext cx="903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Pragmatic Installation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354250" y="2652625"/>
            <a:ext cx="6795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Backpack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878750" y="3232000"/>
            <a:ext cx="4755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U</a:t>
            </a:r>
            <a:r>
              <a:rPr lang="en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137500" y="2678500"/>
            <a:ext cx="61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Arm band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720800" y="2293900"/>
            <a:ext cx="7914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Teddy Bear</a:t>
            </a:r>
          </a:p>
        </p:txBody>
      </p:sp>
      <p:grpSp>
        <p:nvGrpSpPr>
          <p:cNvPr id="177" name="Shape 177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178" name="Shape 178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2CC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71900" y="9673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Our Prototype</a:t>
            </a:r>
          </a:p>
        </p:txBody>
      </p:sp>
      <p:pic>
        <p:nvPicPr>
          <p:cNvPr descr="Unknown.pn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21" y="3516725"/>
            <a:ext cx="1974890" cy="131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24" y="1962324"/>
            <a:ext cx="2248274" cy="1314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Shape 188"/>
          <p:cNvGrpSpPr/>
          <p:nvPr/>
        </p:nvGrpSpPr>
        <p:grpSpPr>
          <a:xfrm flipH="1" rot="10800000">
            <a:off x="7103774" y="755801"/>
            <a:ext cx="1994368" cy="822277"/>
            <a:chOff x="528050" y="1820676"/>
            <a:chExt cx="8224200" cy="3005400"/>
          </a:xfrm>
        </p:grpSpPr>
        <p:sp>
          <p:nvSpPr>
            <p:cNvPr id="189" name="Shape 189"/>
            <p:cNvSpPr/>
            <p:nvPr/>
          </p:nvSpPr>
          <p:spPr>
            <a:xfrm>
              <a:off x="4504850" y="1820676"/>
              <a:ext cx="4247400" cy="3005400"/>
            </a:xfrm>
            <a:prstGeom prst="rtTriangle">
              <a:avLst/>
            </a:prstGeom>
            <a:solidFill>
              <a:srgbClr val="CFE2F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flipH="1">
              <a:off x="528050" y="1820676"/>
              <a:ext cx="3976800" cy="3005400"/>
            </a:xfrm>
            <a:prstGeom prst="rtTriangl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3099875" y="1820676"/>
              <a:ext cx="2816700" cy="30054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b="0" l="31108" r="10030" t="9950"/>
          <a:stretch/>
        </p:blipFill>
        <p:spPr>
          <a:xfrm>
            <a:off x="2836950" y="1922325"/>
            <a:ext cx="3243974" cy="2895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207_131927.jpg" id="193" name="Shape 193"/>
          <p:cNvPicPr preferRelativeResize="0"/>
          <p:nvPr/>
        </p:nvPicPr>
        <p:blipFill rotWithShape="1">
          <a:blip r:embed="rId6">
            <a:alphaModFix/>
          </a:blip>
          <a:srcRect b="-3906" l="5383" r="0" t="0"/>
          <a:stretch/>
        </p:blipFill>
        <p:spPr>
          <a:xfrm>
            <a:off x="6491174" y="1922325"/>
            <a:ext cx="2127243" cy="1407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207_132211.jpg" id="194" name="Shape 194"/>
          <p:cNvPicPr preferRelativeResize="0"/>
          <p:nvPr/>
        </p:nvPicPr>
        <p:blipFill rotWithShape="1">
          <a:blip r:embed="rId7">
            <a:alphaModFix/>
          </a:blip>
          <a:srcRect b="0" l="0" r="5749" t="0"/>
          <a:stretch/>
        </p:blipFill>
        <p:spPr>
          <a:xfrm>
            <a:off x="6491173" y="3516728"/>
            <a:ext cx="2127243" cy="126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