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804" r:id="rId3"/>
    <p:sldMasterId id="2147483810" r:id="rId4"/>
  </p:sldMasterIdLst>
  <p:notesMasterIdLst>
    <p:notesMasterId r:id="rId60"/>
  </p:notesMasterIdLst>
  <p:handoutMasterIdLst>
    <p:handoutMasterId r:id="rId61"/>
  </p:handoutMasterIdLst>
  <p:sldIdLst>
    <p:sldId id="324" r:id="rId5"/>
    <p:sldId id="465" r:id="rId6"/>
    <p:sldId id="493" r:id="rId7"/>
    <p:sldId id="442" r:id="rId8"/>
    <p:sldId id="462" r:id="rId9"/>
    <p:sldId id="463" r:id="rId10"/>
    <p:sldId id="443" r:id="rId11"/>
    <p:sldId id="444" r:id="rId12"/>
    <p:sldId id="445" r:id="rId13"/>
    <p:sldId id="446" r:id="rId14"/>
    <p:sldId id="450" r:id="rId15"/>
    <p:sldId id="459" r:id="rId16"/>
    <p:sldId id="494" r:id="rId17"/>
    <p:sldId id="485" r:id="rId18"/>
    <p:sldId id="486" r:id="rId19"/>
    <p:sldId id="484" r:id="rId20"/>
    <p:sldId id="472" r:id="rId21"/>
    <p:sldId id="495" r:id="rId22"/>
    <p:sldId id="325" r:id="rId23"/>
    <p:sldId id="348" r:id="rId24"/>
    <p:sldId id="333" r:id="rId25"/>
    <p:sldId id="417" r:id="rId26"/>
    <p:sldId id="335" r:id="rId27"/>
    <p:sldId id="336" r:id="rId28"/>
    <p:sldId id="337" r:id="rId29"/>
    <p:sldId id="338" r:id="rId30"/>
    <p:sldId id="339" r:id="rId31"/>
    <p:sldId id="441" r:id="rId32"/>
    <p:sldId id="340" r:id="rId33"/>
    <p:sldId id="434" r:id="rId34"/>
    <p:sldId id="437" r:id="rId35"/>
    <p:sldId id="481" r:id="rId36"/>
    <p:sldId id="379" r:id="rId37"/>
    <p:sldId id="382" r:id="rId38"/>
    <p:sldId id="378" r:id="rId39"/>
    <p:sldId id="332" r:id="rId40"/>
    <p:sldId id="353" r:id="rId41"/>
    <p:sldId id="399" r:id="rId42"/>
    <p:sldId id="400" r:id="rId43"/>
    <p:sldId id="401" r:id="rId44"/>
    <p:sldId id="347" r:id="rId45"/>
    <p:sldId id="377" r:id="rId46"/>
    <p:sldId id="375" r:id="rId47"/>
    <p:sldId id="425" r:id="rId48"/>
    <p:sldId id="426" r:id="rId49"/>
    <p:sldId id="483" r:id="rId50"/>
    <p:sldId id="423" r:id="rId51"/>
    <p:sldId id="482" r:id="rId52"/>
    <p:sldId id="490" r:id="rId53"/>
    <p:sldId id="478" r:id="rId54"/>
    <p:sldId id="491" r:id="rId55"/>
    <p:sldId id="475" r:id="rId56"/>
    <p:sldId id="492" r:id="rId57"/>
    <p:sldId id="496" r:id="rId58"/>
    <p:sldId id="464" r:id="rId59"/>
  </p:sldIdLst>
  <p:sldSz cx="9144000" cy="6858000" type="screen4x3"/>
  <p:notesSz cx="7099300" cy="10234613"/>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165"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33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494"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658"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822" algn="l" defTabSz="457165" rtl="0" eaLnBrk="1" latinLnBrk="0" hangingPunct="1">
      <a:defRPr sz="2400" kern="1200">
        <a:solidFill>
          <a:schemeClr val="tx1"/>
        </a:solidFill>
        <a:latin typeface="Arial" charset="0"/>
        <a:ea typeface="ＭＳ Ｐゴシック" charset="0"/>
        <a:cs typeface="ＭＳ Ｐゴシック" charset="0"/>
      </a:defRPr>
    </a:lvl6pPr>
    <a:lvl7pPr marL="2742987" algn="l" defTabSz="457165" rtl="0" eaLnBrk="1" latinLnBrk="0" hangingPunct="1">
      <a:defRPr sz="2400" kern="1200">
        <a:solidFill>
          <a:schemeClr val="tx1"/>
        </a:solidFill>
        <a:latin typeface="Arial" charset="0"/>
        <a:ea typeface="ＭＳ Ｐゴシック" charset="0"/>
        <a:cs typeface="ＭＳ Ｐゴシック" charset="0"/>
      </a:defRPr>
    </a:lvl7pPr>
    <a:lvl8pPr marL="3200152" algn="l" defTabSz="457165" rtl="0" eaLnBrk="1" latinLnBrk="0" hangingPunct="1">
      <a:defRPr sz="2400" kern="1200">
        <a:solidFill>
          <a:schemeClr val="tx1"/>
        </a:solidFill>
        <a:latin typeface="Arial" charset="0"/>
        <a:ea typeface="ＭＳ Ｐゴシック" charset="0"/>
        <a:cs typeface="ＭＳ Ｐゴシック" charset="0"/>
      </a:defRPr>
    </a:lvl8pPr>
    <a:lvl9pPr marL="3657316" algn="l" defTabSz="457165"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DDDDD"/>
    <a:srgbClr val="FFCCCC"/>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696" y="-12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81" d="100"/>
          <a:sy n="81" d="100"/>
        </p:scale>
        <p:origin x="-1392"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6646" tIns="48325" rIns="96646" bIns="48325" numCol="1" anchor="t" anchorCtr="0" compatLnSpc="1">
            <a:prstTxWarp prst="textNoShape">
              <a:avLst/>
            </a:prstTxWarp>
          </a:bodyPr>
          <a:lstStyle>
            <a:lvl1pPr algn="l" defTabSz="966788" eaLnBrk="1" hangingPunct="1">
              <a:defRPr sz="1300">
                <a:latin typeface="Arial" pitchFamily="34" charset="0"/>
                <a:ea typeface="+mn-ea"/>
                <a:cs typeface="+mn-cs"/>
              </a:defRPr>
            </a:lvl1pPr>
          </a:lstStyle>
          <a:p>
            <a:pPr>
              <a:defRPr/>
            </a:pPr>
            <a:endParaRPr lang="en-US"/>
          </a:p>
        </p:txBody>
      </p:sp>
      <p:sp>
        <p:nvSpPr>
          <p:cNvPr id="6553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p:spPr>
        <p:txBody>
          <a:bodyPr vert="horz" wrap="square" lIns="96646" tIns="48325" rIns="96646" bIns="48325" numCol="1" anchor="t" anchorCtr="0" compatLnSpc="1">
            <a:prstTxWarp prst="textNoShape">
              <a:avLst/>
            </a:prstTxWarp>
          </a:bodyPr>
          <a:lstStyle>
            <a:lvl1pPr algn="r" defTabSz="966788" eaLnBrk="1" hangingPunct="1">
              <a:defRPr sz="1300">
                <a:latin typeface="Arial" pitchFamily="34" charset="0"/>
                <a:ea typeface="+mn-ea"/>
                <a:cs typeface="+mn-cs"/>
              </a:defRPr>
            </a:lvl1pPr>
          </a:lstStyle>
          <a:p>
            <a:pPr>
              <a:defRPr/>
            </a:pPr>
            <a:endParaRPr lang="en-US"/>
          </a:p>
        </p:txBody>
      </p:sp>
      <p:sp>
        <p:nvSpPr>
          <p:cNvPr id="6554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p:spPr>
        <p:txBody>
          <a:bodyPr vert="horz" wrap="square" lIns="96646" tIns="48325" rIns="96646" bIns="48325" numCol="1" anchor="b" anchorCtr="0" compatLnSpc="1">
            <a:prstTxWarp prst="textNoShape">
              <a:avLst/>
            </a:prstTxWarp>
          </a:bodyPr>
          <a:lstStyle>
            <a:lvl1pPr algn="l" defTabSz="966788" eaLnBrk="1" hangingPunct="1">
              <a:defRPr sz="1300">
                <a:latin typeface="Arial" pitchFamily="34" charset="0"/>
                <a:ea typeface="+mn-ea"/>
                <a:cs typeface="+mn-cs"/>
              </a:defRPr>
            </a:lvl1pPr>
          </a:lstStyle>
          <a:p>
            <a:pPr>
              <a:defRPr/>
            </a:pPr>
            <a:endParaRPr lang="en-US"/>
          </a:p>
        </p:txBody>
      </p:sp>
      <p:sp>
        <p:nvSpPr>
          <p:cNvPr id="6554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p:spPr>
        <p:txBody>
          <a:bodyPr vert="horz" wrap="square" lIns="96646" tIns="48325" rIns="96646" bIns="48325" numCol="1" anchor="b" anchorCtr="0" compatLnSpc="1">
            <a:prstTxWarp prst="textNoShape">
              <a:avLst/>
            </a:prstTxWarp>
          </a:bodyPr>
          <a:lstStyle>
            <a:lvl1pPr algn="r" defTabSz="966788" eaLnBrk="1" hangingPunct="1">
              <a:defRPr sz="1300"/>
            </a:lvl1pPr>
          </a:lstStyle>
          <a:p>
            <a:pPr>
              <a:defRPr/>
            </a:pPr>
            <a:fld id="{0C7E0A26-44DD-EF49-8432-BB64E9438CE0}" type="slidenum">
              <a:rPr lang="en-US"/>
              <a:pPr>
                <a:defRPr/>
              </a:pPr>
              <a:t>‹#›</a:t>
            </a:fld>
            <a:endParaRPr lang="en-US"/>
          </a:p>
        </p:txBody>
      </p:sp>
    </p:spTree>
    <p:extLst>
      <p:ext uri="{BB962C8B-B14F-4D97-AF65-F5344CB8AC3E}">
        <p14:creationId xmlns:p14="http://schemas.microsoft.com/office/powerpoint/2010/main" val="440538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6646" tIns="48325" rIns="96646" bIns="48325" numCol="1" anchor="t" anchorCtr="0" compatLnSpc="1">
            <a:prstTxWarp prst="textNoShape">
              <a:avLst/>
            </a:prstTxWarp>
          </a:bodyPr>
          <a:lstStyle>
            <a:lvl1pPr algn="l" defTabSz="966788" eaLnBrk="1" hangingPunct="1">
              <a:defRPr sz="1300">
                <a:latin typeface="Arial" pitchFamily="34" charset="0"/>
                <a:ea typeface="+mn-ea"/>
                <a:cs typeface="+mn-cs"/>
              </a:defRPr>
            </a:lvl1pPr>
          </a:lstStyle>
          <a:p>
            <a:pPr>
              <a:defRPr/>
            </a:pPr>
            <a:endParaRPr lang="en-US"/>
          </a:p>
        </p:txBody>
      </p:sp>
      <p:sp>
        <p:nvSpPr>
          <p:cNvPr id="39939" name="Rectangle 3"/>
          <p:cNvSpPr>
            <a:spLocks noGrp="1" noChangeArrowheads="1"/>
          </p:cNvSpPr>
          <p:nvPr>
            <p:ph type="dt" idx="1"/>
          </p:nvPr>
        </p:nvSpPr>
        <p:spPr bwMode="auto">
          <a:xfrm>
            <a:off x="4021138" y="0"/>
            <a:ext cx="3076575" cy="511175"/>
          </a:xfrm>
          <a:prstGeom prst="rect">
            <a:avLst/>
          </a:prstGeom>
          <a:noFill/>
          <a:ln w="9525">
            <a:noFill/>
            <a:miter lim="800000"/>
            <a:headEnd/>
            <a:tailEnd/>
          </a:ln>
        </p:spPr>
        <p:txBody>
          <a:bodyPr vert="horz" wrap="square" lIns="96646" tIns="48325" rIns="96646" bIns="48325" numCol="1" anchor="t" anchorCtr="0" compatLnSpc="1">
            <a:prstTxWarp prst="textNoShape">
              <a:avLst/>
            </a:prstTxWarp>
          </a:bodyPr>
          <a:lstStyle>
            <a:lvl1pPr algn="r" defTabSz="966788" eaLnBrk="1" hangingPunct="1">
              <a:defRPr sz="1300">
                <a:latin typeface="Arial" pitchFamily="34"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992188" y="769938"/>
            <a:ext cx="5116512" cy="383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41" name="Rectangle 5"/>
          <p:cNvSpPr>
            <a:spLocks noGrp="1" noChangeArrowheads="1"/>
          </p:cNvSpPr>
          <p:nvPr>
            <p:ph type="body" sz="quarter" idx="3"/>
          </p:nvPr>
        </p:nvSpPr>
        <p:spPr bwMode="auto">
          <a:xfrm>
            <a:off x="709613" y="4862513"/>
            <a:ext cx="5680075" cy="4602162"/>
          </a:xfrm>
          <a:prstGeom prst="rect">
            <a:avLst/>
          </a:prstGeom>
          <a:noFill/>
          <a:ln w="9525">
            <a:noFill/>
            <a:miter lim="800000"/>
            <a:headEnd/>
            <a:tailEnd/>
          </a:ln>
        </p:spPr>
        <p:txBody>
          <a:bodyPr vert="horz" wrap="square" lIns="96646" tIns="48325" rIns="96646" bIns="483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p:spPr>
        <p:txBody>
          <a:bodyPr vert="horz" wrap="square" lIns="96646" tIns="48325" rIns="96646" bIns="48325" numCol="1" anchor="b" anchorCtr="0" compatLnSpc="1">
            <a:prstTxWarp prst="textNoShape">
              <a:avLst/>
            </a:prstTxWarp>
          </a:bodyPr>
          <a:lstStyle>
            <a:lvl1pPr algn="l" defTabSz="966788" eaLnBrk="1" hangingPunct="1">
              <a:defRPr sz="1300">
                <a:latin typeface="Arial" pitchFamily="34" charset="0"/>
                <a:ea typeface="+mn-ea"/>
                <a:cs typeface="+mn-cs"/>
              </a:defRPr>
            </a:lvl1pPr>
          </a:lstStyle>
          <a:p>
            <a:pPr>
              <a:defRPr/>
            </a:pPr>
            <a:endParaRPr lang="en-US"/>
          </a:p>
        </p:txBody>
      </p:sp>
      <p:sp>
        <p:nvSpPr>
          <p:cNvPr id="3994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6646" tIns="48325" rIns="96646" bIns="48325" numCol="1" anchor="b" anchorCtr="0" compatLnSpc="1">
            <a:prstTxWarp prst="textNoShape">
              <a:avLst/>
            </a:prstTxWarp>
          </a:bodyPr>
          <a:lstStyle>
            <a:lvl1pPr algn="r" defTabSz="966788" eaLnBrk="1" hangingPunct="1">
              <a:defRPr sz="1300"/>
            </a:lvl1pPr>
          </a:lstStyle>
          <a:p>
            <a:pPr>
              <a:defRPr/>
            </a:pPr>
            <a:fld id="{0729BBB6-3558-9B46-94D9-6ED2EE5DDF8C}" type="slidenum">
              <a:rPr lang="en-US"/>
              <a:pPr>
                <a:defRPr/>
              </a:pPr>
              <a:t>‹#›</a:t>
            </a:fld>
            <a:endParaRPr lang="en-US"/>
          </a:p>
        </p:txBody>
      </p:sp>
    </p:spTree>
    <p:extLst>
      <p:ext uri="{BB962C8B-B14F-4D97-AF65-F5344CB8AC3E}">
        <p14:creationId xmlns:p14="http://schemas.microsoft.com/office/powerpoint/2010/main" val="17876682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ＭＳ Ｐゴシック" charset="-128"/>
      </a:defRPr>
    </a:lvl1pPr>
    <a:lvl2pPr marL="457165"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33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494"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658"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5822" algn="l" defTabSz="914330" rtl="0" eaLnBrk="1" latinLnBrk="0" hangingPunct="1">
      <a:defRPr sz="1200" kern="1200">
        <a:solidFill>
          <a:schemeClr val="tx1"/>
        </a:solidFill>
        <a:latin typeface="+mn-lt"/>
        <a:ea typeface="+mn-ea"/>
        <a:cs typeface="+mn-cs"/>
      </a:defRPr>
    </a:lvl6pPr>
    <a:lvl7pPr marL="2742987" algn="l" defTabSz="914330" rtl="0" eaLnBrk="1" latinLnBrk="0" hangingPunct="1">
      <a:defRPr sz="1200" kern="1200">
        <a:solidFill>
          <a:schemeClr val="tx1"/>
        </a:solidFill>
        <a:latin typeface="+mn-lt"/>
        <a:ea typeface="+mn-ea"/>
        <a:cs typeface="+mn-cs"/>
      </a:defRPr>
    </a:lvl7pPr>
    <a:lvl8pPr marL="3200152" algn="l" defTabSz="914330" rtl="0" eaLnBrk="1" latinLnBrk="0" hangingPunct="1">
      <a:defRPr sz="1200" kern="1200">
        <a:solidFill>
          <a:schemeClr val="tx1"/>
        </a:solidFill>
        <a:latin typeface="+mn-lt"/>
        <a:ea typeface="+mn-ea"/>
        <a:cs typeface="+mn-cs"/>
      </a:defRPr>
    </a:lvl8pPr>
    <a:lvl9pPr marL="3657316" algn="l" defTabSz="9143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fld id="{FCC298C0-109E-1F4A-842E-271BED97DBAE}" type="slidenum">
              <a:rPr lang="en-US" sz="1300">
                <a:solidFill>
                  <a:srgbClr val="000000"/>
                </a:solidFill>
              </a:rPr>
              <a:pPr/>
              <a:t>1</a:t>
            </a:fld>
            <a:endParaRPr lang="en-US" sz="1300">
              <a:solidFill>
                <a:srgbClr val="000000"/>
              </a:solidFill>
            </a:endParaRPr>
          </a:p>
        </p:txBody>
      </p:sp>
      <p:sp>
        <p:nvSpPr>
          <p:cNvPr id="7170" name="Rectangle 2"/>
          <p:cNvSpPr>
            <a:spLocks noGrp="1" noRot="1" noChangeAspect="1" noChangeArrowheads="1" noTextEdit="1"/>
          </p:cNvSpPr>
          <p:nvPr>
            <p:ph type="sldImg"/>
          </p:nvPr>
        </p:nvSpPr>
        <p:spPr>
          <a:xfrm>
            <a:off x="992188" y="769938"/>
            <a:ext cx="5116512" cy="3836987"/>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69993" indent="-296151">
              <a:defRPr sz="2500">
                <a:solidFill>
                  <a:schemeClr val="tx1"/>
                </a:solidFill>
                <a:latin typeface="Arial" charset="0"/>
                <a:ea typeface="ＭＳ Ｐゴシック" charset="0"/>
              </a:defRPr>
            </a:lvl2pPr>
            <a:lvl3pPr marL="1184605" indent="-236921">
              <a:defRPr sz="2500">
                <a:solidFill>
                  <a:schemeClr val="tx1"/>
                </a:solidFill>
                <a:latin typeface="Arial" charset="0"/>
                <a:ea typeface="ＭＳ Ｐゴシック" charset="0"/>
              </a:defRPr>
            </a:lvl3pPr>
            <a:lvl4pPr marL="1658447" indent="-236921">
              <a:defRPr sz="2500">
                <a:solidFill>
                  <a:schemeClr val="tx1"/>
                </a:solidFill>
                <a:latin typeface="Arial" charset="0"/>
                <a:ea typeface="ＭＳ Ｐゴシック" charset="0"/>
              </a:defRPr>
            </a:lvl4pPr>
            <a:lvl5pPr marL="2132289" indent="-236921">
              <a:defRPr sz="2500">
                <a:solidFill>
                  <a:schemeClr val="tx1"/>
                </a:solidFill>
                <a:latin typeface="Arial" charset="0"/>
                <a:ea typeface="ＭＳ Ｐゴシック" charset="0"/>
              </a:defRPr>
            </a:lvl5pPr>
            <a:lvl6pPr marL="2606131" indent="-236921" eaLnBrk="0" fontAlgn="base" hangingPunct="0">
              <a:spcBef>
                <a:spcPct val="0"/>
              </a:spcBef>
              <a:spcAft>
                <a:spcPct val="0"/>
              </a:spcAft>
              <a:defRPr sz="2500">
                <a:solidFill>
                  <a:schemeClr val="tx1"/>
                </a:solidFill>
                <a:latin typeface="Arial" charset="0"/>
                <a:ea typeface="ＭＳ Ｐゴシック" charset="0"/>
              </a:defRPr>
            </a:lvl6pPr>
            <a:lvl7pPr marL="3079974" indent="-236921" eaLnBrk="0" fontAlgn="base" hangingPunct="0">
              <a:spcBef>
                <a:spcPct val="0"/>
              </a:spcBef>
              <a:spcAft>
                <a:spcPct val="0"/>
              </a:spcAft>
              <a:defRPr sz="2500">
                <a:solidFill>
                  <a:schemeClr val="tx1"/>
                </a:solidFill>
                <a:latin typeface="Arial" charset="0"/>
                <a:ea typeface="ＭＳ Ｐゴシック" charset="0"/>
              </a:defRPr>
            </a:lvl7pPr>
            <a:lvl8pPr marL="3553816" indent="-236921" eaLnBrk="0" fontAlgn="base" hangingPunct="0">
              <a:spcBef>
                <a:spcPct val="0"/>
              </a:spcBef>
              <a:spcAft>
                <a:spcPct val="0"/>
              </a:spcAft>
              <a:defRPr sz="2500">
                <a:solidFill>
                  <a:schemeClr val="tx1"/>
                </a:solidFill>
                <a:latin typeface="Arial" charset="0"/>
                <a:ea typeface="ＭＳ Ｐゴシック" charset="0"/>
              </a:defRPr>
            </a:lvl8pPr>
            <a:lvl9pPr marL="4027658" indent="-236921" eaLnBrk="0" fontAlgn="base" hangingPunct="0">
              <a:spcBef>
                <a:spcPct val="0"/>
              </a:spcBef>
              <a:spcAft>
                <a:spcPct val="0"/>
              </a:spcAft>
              <a:defRPr sz="2500">
                <a:solidFill>
                  <a:schemeClr val="tx1"/>
                </a:solidFill>
                <a:latin typeface="Arial" charset="0"/>
                <a:ea typeface="ＭＳ Ｐゴシック" charset="0"/>
              </a:defRPr>
            </a:lvl9pPr>
          </a:lstStyle>
          <a:p>
            <a:fld id="{0B183222-4FA1-1E46-84E5-E8F40AB4F150}" type="datetime4">
              <a:rPr lang="en-US" sz="1300"/>
              <a:pPr/>
              <a:t>January 7, 2016</a:t>
            </a:fld>
            <a:endParaRPr lang="en-GB" sz="13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921" indent="-236921" eaLnBrk="1" hangingPunct="1">
              <a:buFontTx/>
              <a:buAutoNum type="arabicPeriod"/>
            </a:pPr>
            <a:r>
              <a:rPr lang="en-US" sz="1000">
                <a:ea typeface="ＭＳ Ｐゴシック" charset="0"/>
                <a:cs typeface="ＭＳ Ｐゴシック" charset="0"/>
              </a:rPr>
              <a:t>The IfM is a division of the University of Cambridge Department of Engineering and was established in 1998.</a:t>
            </a:r>
          </a:p>
          <a:p>
            <a:pPr marL="236921" indent="-236921" eaLnBrk="1" hangingPunct="1">
              <a:buFontTx/>
              <a:buAutoNum type="arabicPeriod"/>
            </a:pPr>
            <a:r>
              <a:rPr lang="en-US" sz="1000">
                <a:ea typeface="ＭＳ Ｐゴシック" charset="0"/>
                <a:cs typeface="ＭＳ Ｐゴシック" charset="0"/>
              </a:rPr>
              <a:t>Comprising around 215 people, excluding taught course students, the IfM provides a unique environment for the creation of new ideas and approaches to modern industrial practice, from understanding markets and technologies, through product and process design to operations, distribution and related services; and set within an economics and policy context</a:t>
            </a:r>
          </a:p>
          <a:p>
            <a:pPr marL="236921" indent="-236921" eaLnBrk="1" hangingPunct="1">
              <a:buFontTx/>
              <a:buAutoNum type="arabicPeriod"/>
            </a:pPr>
            <a:r>
              <a:rPr lang="en-US" sz="1000">
                <a:ea typeface="ＭＳ Ｐゴシック" charset="0"/>
                <a:cs typeface="ＭＳ Ｐゴシック" charset="0"/>
              </a:rPr>
              <a:t>Two things make the IfM distinctive compared with its international peers:</a:t>
            </a:r>
          </a:p>
          <a:p>
            <a:pPr marL="715699" lvl="1" indent="-236921" eaLnBrk="1" hangingPunct="1">
              <a:buFontTx/>
              <a:buChar char="•"/>
            </a:pPr>
            <a:r>
              <a:rPr lang="en-GB" sz="1000">
                <a:ea typeface="ＭＳ Ｐゴシック" charset="0"/>
              </a:rPr>
              <a:t>The IfM recognises that industrial issues are inherently multi-disciplinary and has established a team with the expertise and toolsets to address issues of industrial policy, management and technology at the levels of the firm, and of the national economy</a:t>
            </a:r>
          </a:p>
          <a:p>
            <a:pPr marL="715699" lvl="1" indent="-236921" eaLnBrk="1" hangingPunct="1">
              <a:buFontTx/>
              <a:buChar char="•"/>
            </a:pPr>
            <a:r>
              <a:rPr lang="en-GB" sz="1000">
                <a:ea typeface="ＭＳ Ｐゴシック" charset="0"/>
              </a:rPr>
              <a:t>The IfM takes an integrated approach to Research, Education and Practice; enabling academic research and teaching to be applied effectively to live industrial issues. The IfM works with companies and governments nationally, regionally (East of England) and internationally to apply its research and education outputs. This approach enables the IfM</a:t>
            </a:r>
            <a:r>
              <a:rPr lang="ja-JP" altLang="en-GB" sz="1000">
                <a:ea typeface="ＭＳ Ｐゴシック" charset="0"/>
              </a:rPr>
              <a:t>’</a:t>
            </a:r>
            <a:r>
              <a:rPr lang="en-GB" altLang="ja-JP" sz="1000">
                <a:ea typeface="ＭＳ Ｐゴシック" charset="0"/>
              </a:rPr>
              <a:t>s research and teaching to be informed by the current and emerging needs of industry, and to learn from their application in demanding industrial contexts, helping to inform research priorities</a:t>
            </a:r>
            <a:endParaRPr lang="en-US" altLang="ja-JP" sz="1000">
              <a:ea typeface="ＭＳ Ｐゴシック" charset="0"/>
            </a:endParaRPr>
          </a:p>
          <a:p>
            <a:pPr marL="236921" indent="-236921" eaLnBrk="1" hangingPunct="1">
              <a:buFontTx/>
              <a:buAutoNum type="arabicPeriod"/>
            </a:pPr>
            <a:r>
              <a:rPr lang="en-US" sz="1000" i="1">
                <a:ea typeface="ＭＳ Ｐゴシック" charset="0"/>
                <a:cs typeface="ＭＳ Ｐゴシック" charset="0"/>
              </a:rPr>
              <a:t>The IfM has established an integrated knowledge transfer unit called the Industry Links Unit, the external aims of which are to:</a:t>
            </a:r>
          </a:p>
          <a:p>
            <a:pPr marL="715699" lvl="1" indent="-236921" eaLnBrk="1" hangingPunct="1">
              <a:buFontTx/>
              <a:buChar char="•"/>
            </a:pPr>
            <a:r>
              <a:rPr lang="en-US" sz="1000">
                <a:ea typeface="ＭＳ Ｐゴシック" charset="0"/>
              </a:rPr>
              <a:t>Help manufacturers globally to create and capture value more effectively</a:t>
            </a:r>
          </a:p>
          <a:p>
            <a:pPr marL="715699" lvl="1" indent="-236921" eaLnBrk="1" hangingPunct="1">
              <a:buFontTx/>
              <a:buChar char="•"/>
            </a:pPr>
            <a:r>
              <a:rPr lang="en-US" sz="1000">
                <a:ea typeface="ＭＳ Ｐゴシック" charset="0"/>
              </a:rPr>
              <a:t>Help national, regional and international governments to establish policies and programmes that are beneficial to the development of: </a:t>
            </a:r>
          </a:p>
          <a:p>
            <a:pPr marL="1668319" lvl="3" indent="-236921" eaLnBrk="1" hangingPunct="1">
              <a:buFontTx/>
              <a:buAutoNum type="arabicPeriod"/>
            </a:pPr>
            <a:r>
              <a:rPr lang="en-US" sz="1000">
                <a:ea typeface="ＭＳ Ｐゴシック" charset="0"/>
              </a:rPr>
              <a:t>Sustainable, profitable manufacturing businesses </a:t>
            </a:r>
          </a:p>
          <a:p>
            <a:pPr marL="1668319" lvl="3" indent="-236921" eaLnBrk="1" hangingPunct="1">
              <a:buFontTx/>
              <a:buAutoNum type="arabicPeriod"/>
            </a:pPr>
            <a:r>
              <a:rPr lang="en-US" sz="1000">
                <a:ea typeface="ＭＳ Ｐゴシック" charset="0"/>
              </a:rPr>
              <a:t>Manufacturing and related service sector of the economy</a:t>
            </a:r>
          </a:p>
          <a:p>
            <a:pPr marL="236921" indent="-236921" eaLnBrk="1" hangingPunct="1">
              <a:buFontTx/>
              <a:buAutoNum type="arabicPeriod"/>
            </a:pPr>
            <a:endParaRPr lang="en-US" sz="100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xfrm>
            <a:off x="4022725" y="9721850"/>
            <a:ext cx="3074988" cy="51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fld id="{B86DD95D-9031-0F44-93B1-D2391F474B49}" type="slidenum">
              <a:rPr lang="en-GB" sz="1300"/>
              <a:pPr/>
              <a:t>10</a:t>
            </a:fld>
            <a:endParaRPr lang="en-GB" sz="1300"/>
          </a:p>
        </p:txBody>
      </p:sp>
      <p:sp>
        <p:nvSpPr>
          <p:cNvPr id="31746" name="Rectangle 7"/>
          <p:cNvSpPr txBox="1">
            <a:spLocks noGrp="1" noChangeArrowheads="1"/>
          </p:cNvSpPr>
          <p:nvPr/>
        </p:nvSpPr>
        <p:spPr bwMode="auto">
          <a:xfrm>
            <a:off x="4022725" y="972185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8" tIns="49515" rIns="99028" bIns="49515"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a:fld id="{B67A672C-0DA7-C043-9E75-263C20D19D7B}" type="slidenum">
              <a:rPr lang="en-GB" sz="1300">
                <a:latin typeface="Calibri" charset="0"/>
              </a:rPr>
              <a:pPr algn="r"/>
              <a:t>10</a:t>
            </a:fld>
            <a:endParaRPr lang="en-GB" sz="1300">
              <a:latin typeface="Calibri" charset="0"/>
            </a:endParaRPr>
          </a:p>
        </p:txBody>
      </p:sp>
      <p:sp>
        <p:nvSpPr>
          <p:cNvPr id="31747" name="Rectangle 2"/>
          <p:cNvSpPr>
            <a:spLocks noGrp="1" noRot="1" noChangeAspect="1" noChangeArrowheads="1" noTextEdit="1"/>
          </p:cNvSpPr>
          <p:nvPr>
            <p:ph type="sldImg"/>
          </p:nvPr>
        </p:nvSpPr>
        <p:spPr>
          <a:xfrm>
            <a:off x="993775" y="769938"/>
            <a:ext cx="5113338" cy="3836987"/>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9028" tIns="49515" rIns="99028" bIns="49515"/>
          <a:lstStyle/>
          <a:p>
            <a:pPr eaLnBrk="1" hangingPunct="1">
              <a:spcBef>
                <a:spcPct val="0"/>
              </a:spcBef>
            </a:pPr>
            <a:endParaRPr lang="en-GB">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9" tIns="42200" rIns="84399" bIns="42200"/>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fld id="{EDBAD8F7-712F-7445-9824-65147A6D99DF}" type="slidenum">
              <a:rPr lang="en-GB" sz="1300"/>
              <a:pPr/>
              <a:t>26</a:t>
            </a:fld>
            <a:endParaRPr lang="en-GB" sz="1300"/>
          </a:p>
        </p:txBody>
      </p:sp>
      <p:sp>
        <p:nvSpPr>
          <p:cNvPr id="16386" name="Rectangle 2"/>
          <p:cNvSpPr>
            <a:spLocks noGrp="1" noRot="1" noChangeAspect="1" noChangeArrowheads="1" noTextEdit="1"/>
          </p:cNvSpPr>
          <p:nvPr>
            <p:ph type="sldImg"/>
          </p:nvPr>
        </p:nvSpPr>
        <p:spPr>
          <a:xfrm>
            <a:off x="993775" y="768350"/>
            <a:ext cx="5114925" cy="3836988"/>
          </a:xfrm>
          <a:ln/>
        </p:spPr>
      </p:sp>
      <p:sp>
        <p:nvSpPr>
          <p:cNvPr id="16387" name="Rectangle 3"/>
          <p:cNvSpPr>
            <a:spLocks noGrp="1" noChangeArrowheads="1"/>
          </p:cNvSpPr>
          <p:nvPr>
            <p:ph type="body" idx="1"/>
          </p:nvPr>
        </p:nvSpPr>
        <p:spPr>
          <a:xfrm>
            <a:off x="709613" y="4859338"/>
            <a:ext cx="5680075"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9938"/>
            <a:ext cx="5116512" cy="3836987"/>
          </a:xfrm>
        </p:spPr>
      </p:sp>
      <p:sp>
        <p:nvSpPr>
          <p:cNvPr id="3" name="Notizenplatzhalter 2"/>
          <p:cNvSpPr>
            <a:spLocks noGrp="1"/>
          </p:cNvSpPr>
          <p:nvPr>
            <p:ph type="body" idx="1"/>
          </p:nvPr>
        </p:nvSpPr>
        <p:spPr/>
        <p:txBody>
          <a:bodyPr/>
          <a:lstStyle/>
          <a:p>
            <a:r>
              <a:rPr lang="en-GB" dirty="0" smtClean="0"/>
              <a:t>AM has existed for over 25 years. It has initially found application in prototyping (known</a:t>
            </a:r>
            <a:r>
              <a:rPr lang="en-GB" baseline="0" dirty="0" smtClean="0"/>
              <a:t> as Rapid Prototyping), progressed into being used for tooling (rapid tooling) and has progressed into being used for the direct production of end parts (rapid manufacturing)</a:t>
            </a:r>
            <a:endParaRPr lang="en-GB" dirty="0"/>
          </a:p>
        </p:txBody>
      </p:sp>
      <p:sp>
        <p:nvSpPr>
          <p:cNvPr id="4" name="Foliennummernplatzhalter 3"/>
          <p:cNvSpPr>
            <a:spLocks noGrp="1"/>
          </p:cNvSpPr>
          <p:nvPr>
            <p:ph type="sldNum" sz="quarter" idx="10"/>
          </p:nvPr>
        </p:nvSpPr>
        <p:spPr/>
        <p:txBody>
          <a:bodyPr/>
          <a:lstStyle/>
          <a:p>
            <a:fld id="{43EA1B14-AD10-4CC0-973C-6E0700D579DB}"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210257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4021034" y="9720733"/>
            <a:ext cx="3077124" cy="5114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39430028" indent="-38954769"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75259" eaLnBrk="0" fontAlgn="base" hangingPunct="0">
              <a:spcBef>
                <a:spcPct val="0"/>
              </a:spcBef>
              <a:spcAft>
                <a:spcPct val="0"/>
              </a:spcAft>
              <a:defRPr sz="2500">
                <a:solidFill>
                  <a:schemeClr val="tx1"/>
                </a:solidFill>
                <a:latin typeface="Arial" charset="0"/>
                <a:ea typeface="ＭＳ Ｐゴシック" charset="0"/>
              </a:defRPr>
            </a:lvl6pPr>
            <a:lvl7pPr marL="950519" eaLnBrk="0" fontAlgn="base" hangingPunct="0">
              <a:spcBef>
                <a:spcPct val="0"/>
              </a:spcBef>
              <a:spcAft>
                <a:spcPct val="0"/>
              </a:spcAft>
              <a:defRPr sz="2500">
                <a:solidFill>
                  <a:schemeClr val="tx1"/>
                </a:solidFill>
                <a:latin typeface="Arial" charset="0"/>
                <a:ea typeface="ＭＳ Ｐゴシック" charset="0"/>
              </a:defRPr>
            </a:lvl7pPr>
            <a:lvl8pPr marL="1425778" eaLnBrk="0" fontAlgn="base" hangingPunct="0">
              <a:spcBef>
                <a:spcPct val="0"/>
              </a:spcBef>
              <a:spcAft>
                <a:spcPct val="0"/>
              </a:spcAft>
              <a:defRPr sz="2500">
                <a:solidFill>
                  <a:schemeClr val="tx1"/>
                </a:solidFill>
                <a:latin typeface="Arial" charset="0"/>
                <a:ea typeface="ＭＳ Ｐゴシック" charset="0"/>
              </a:defRPr>
            </a:lvl8pPr>
            <a:lvl9pPr marL="1901038" eaLnBrk="0" fontAlgn="base" hangingPunct="0">
              <a:spcBef>
                <a:spcPct val="0"/>
              </a:spcBef>
              <a:spcAft>
                <a:spcPct val="0"/>
              </a:spcAft>
              <a:defRPr sz="2500">
                <a:solidFill>
                  <a:schemeClr val="tx1"/>
                </a:solidFill>
                <a:latin typeface="Arial" charset="0"/>
                <a:ea typeface="ＭＳ Ｐゴシック" charset="0"/>
              </a:defRPr>
            </a:lvl9pPr>
          </a:lstStyle>
          <a:p>
            <a:fld id="{C9F35046-5E92-4F43-93B9-981A101FA6E1}" type="slidenum">
              <a:rPr lang="en-GB" sz="1200">
                <a:latin typeface="Times New Roman" charset="0"/>
              </a:rPr>
              <a:pPr/>
              <a:t>34</a:t>
            </a:fld>
            <a:endParaRPr lang="en-GB" sz="1200">
              <a:latin typeface="Times New Roman" charset="0"/>
            </a:endParaRPr>
          </a:p>
        </p:txBody>
      </p:sp>
      <p:sp>
        <p:nvSpPr>
          <p:cNvPr id="26627" name="Rectangle 2"/>
          <p:cNvSpPr>
            <a:spLocks noGrp="1" noRot="1" noChangeAspect="1" noChangeArrowheads="1" noTextEdit="1"/>
          </p:cNvSpPr>
          <p:nvPr>
            <p:ph type="sldImg"/>
          </p:nvPr>
        </p:nvSpPr>
        <p:spPr>
          <a:xfrm>
            <a:off x="992188" y="769938"/>
            <a:ext cx="5116512" cy="3836987"/>
          </a:xfrm>
          <a:ln/>
        </p:spPr>
      </p:sp>
      <p:sp>
        <p:nvSpPr>
          <p:cNvPr id="26628" name="Rectangle 3"/>
          <p:cNvSpPr>
            <a:spLocks noGrp="1" noChangeArrowheads="1"/>
          </p:cNvSpPr>
          <p:nvPr>
            <p:ph type="body" idx="1"/>
          </p:nvPr>
        </p:nvSpPr>
        <p:spPr>
          <a:xfrm>
            <a:off x="955325" y="4873512"/>
            <a:ext cx="5172673" cy="46321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fundamental classification of business processes is in the way in which they trade-off volume and variety.  By ‘volume’ we mean the number of times the process makes the same product and by ‘variety’ we mean the number of different products made by the same process.  Nearly all product making businesses can be shown to lie on a volume-variety curve of the type shown above.  To the far right are businesses which make few products, perhaps just one, in very high volume – a continuous oil refinery being an extreme example.  Such businesses tend to have very well controlled processes, and compete by using the economies of scale to reduce prices – large car manufacturers are a good example of this.  At the opposite end of the curve, at the top left, are businesses where every product is unique, or made only in very small numbers.  These processes compete by offering variety – tailoring the product exactly to the customer’s needs – and thus tend to have higher costs.</a:t>
            </a:r>
          </a:p>
          <a:p>
            <a:r>
              <a:rPr lang="en-US">
                <a:ea typeface="ＭＳ Ｐゴシック" charset="0"/>
                <a:cs typeface="ＭＳ Ｐゴシック" charset="0"/>
              </a:rPr>
              <a:t>The operation of processes depends greatly on where they lie on the volume variety curve.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92188" y="769938"/>
            <a:ext cx="5116512" cy="3836987"/>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Arial" charset="0"/>
                <a:ea typeface="ＭＳ Ｐゴシック" charset="0"/>
                <a:cs typeface="ＭＳ Ｐゴシック" charset="0"/>
              </a:rPr>
              <a:t>A number of applications in different sectors </a:t>
            </a:r>
          </a:p>
          <a:p>
            <a:endParaRPr lang="en-GB">
              <a:latin typeface="Arial" charset="0"/>
              <a:ea typeface="ＭＳ Ｐゴシック" charset="0"/>
              <a:cs typeface="ＭＳ Ｐゴシック" charset="0"/>
            </a:endParaRPr>
          </a:p>
          <a:p>
            <a:r>
              <a:rPr lang="en-GB">
                <a:latin typeface="Arial" charset="0"/>
                <a:ea typeface="ＭＳ Ｐゴシック" charset="0"/>
                <a:cs typeface="ＭＳ Ｐゴシック" charset="0"/>
              </a:rPr>
              <a:t>Several in the food and Drink industry</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ＭＳ Ｐゴシック" charset="0"/>
                <a:cs typeface="ＭＳ Ｐゴシック" charset="0"/>
              </a:defRPr>
            </a:lvl1pPr>
            <a:lvl2pPr marL="742950" indent="-285750" defTabSz="931863">
              <a:defRPr sz="2400">
                <a:solidFill>
                  <a:schemeClr val="tx1"/>
                </a:solidFill>
                <a:latin typeface="Arial" charset="0"/>
                <a:ea typeface="ＭＳ Ｐゴシック" charset="0"/>
              </a:defRPr>
            </a:lvl2pPr>
            <a:lvl3pPr marL="1143000" indent="-228600" defTabSz="931863">
              <a:defRPr sz="2400">
                <a:solidFill>
                  <a:schemeClr val="tx1"/>
                </a:solidFill>
                <a:latin typeface="Arial" charset="0"/>
                <a:ea typeface="ＭＳ Ｐゴシック" charset="0"/>
              </a:defRPr>
            </a:lvl3pPr>
            <a:lvl4pPr marL="1600200" indent="-228600" defTabSz="931863">
              <a:defRPr sz="2400">
                <a:solidFill>
                  <a:schemeClr val="tx1"/>
                </a:solidFill>
                <a:latin typeface="Arial" charset="0"/>
                <a:ea typeface="ＭＳ Ｐゴシック" charset="0"/>
              </a:defRPr>
            </a:lvl4pPr>
            <a:lvl5pPr marL="2057400" indent="-228600" defTabSz="931863">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4A23A494-7127-1B46-802E-99BDC893F7E6}" type="slidenum">
              <a:rPr lang="en-US" sz="1300">
                <a:solidFill>
                  <a:prstClr val="black"/>
                </a:solidFill>
              </a:rPr>
              <a:pPr/>
              <a:t>38</a:t>
            </a:fld>
            <a:endParaRPr lang="en-US" sz="13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92188" y="769938"/>
            <a:ext cx="5116512" cy="3836987"/>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Arial" charset="0"/>
                <a:ea typeface="ＭＳ Ｐゴシック" charset="0"/>
                <a:cs typeface="ＭＳ Ｐゴシック" charset="0"/>
              </a:rPr>
              <a:t>A number of applications in different sectors </a:t>
            </a:r>
          </a:p>
          <a:p>
            <a:endParaRPr lang="en-GB">
              <a:latin typeface="Arial" charset="0"/>
              <a:ea typeface="ＭＳ Ｐゴシック" charset="0"/>
              <a:cs typeface="ＭＳ Ｐゴシック" charset="0"/>
            </a:endParaRPr>
          </a:p>
          <a:p>
            <a:r>
              <a:rPr lang="en-GB">
                <a:latin typeface="Arial" charset="0"/>
                <a:ea typeface="ＭＳ Ｐゴシック" charset="0"/>
                <a:cs typeface="ＭＳ Ｐゴシック" charset="0"/>
              </a:rPr>
              <a:t>Several n the food and Drink industry</a:t>
            </a:r>
          </a:p>
          <a:p>
            <a:endParaRPr lang="en-GB">
              <a:latin typeface="Arial" charset="0"/>
              <a:ea typeface="ＭＳ Ｐゴシック" charset="0"/>
              <a:cs typeface="ＭＳ Ｐゴシック" charset="0"/>
            </a:endParaRPr>
          </a:p>
          <a:p>
            <a:r>
              <a:rPr lang="en-GB">
                <a:latin typeface="Arial" charset="0"/>
                <a:ea typeface="ＭＳ Ｐゴシック" charset="0"/>
                <a:cs typeface="ＭＳ Ｐゴシック" charset="0"/>
              </a:rPr>
              <a:t>1) From the house and appliance sector </a:t>
            </a:r>
            <a:r>
              <a:rPr lang="en-GB">
                <a:latin typeface="Arial" charset="0"/>
                <a:ea typeface="ＭＳ Ｐゴシック" charset="0"/>
                <a:cs typeface="ＭＳ Ｐゴシック" charset="0"/>
                <a:sym typeface="Wingdings" charset="0"/>
              </a:rPr>
              <a:t> platform for food capsules?  Foodini </a:t>
            </a:r>
          </a:p>
          <a:p>
            <a:r>
              <a:rPr lang="en-GB">
                <a:latin typeface="Arial" charset="0"/>
                <a:ea typeface="ＭＳ Ｐゴシック" charset="0"/>
                <a:cs typeface="ＭＳ Ｐゴシック" charset="0"/>
                <a:sym typeface="Wingdings" charset="0"/>
              </a:rPr>
              <a:t>2) TNO al</a:t>
            </a:r>
            <a:r>
              <a:rPr lang="en-GB">
                <a:latin typeface="Arial" charset="0"/>
                <a:ea typeface="ＭＳ Ｐゴシック" charset="0"/>
                <a:cs typeface="ＭＳ Ｐゴシック" charset="0"/>
              </a:rPr>
              <a:t>low to 3D print meals specifically tailored to an individual eater. Using historical, physiological data, a food printer could feed you the exact amount of every given nutrient you need, while flavoring your meal based on your mood and using “alternative ingredients”</a:t>
            </a:r>
          </a:p>
          <a:p>
            <a:r>
              <a:rPr lang="en-GB">
                <a:latin typeface="Arial" charset="0"/>
                <a:ea typeface="ＭＳ Ｐゴシック" charset="0"/>
                <a:cs typeface="ＭＳ Ｐゴシック" charset="0"/>
              </a:rPr>
              <a:t> </a:t>
            </a:r>
            <a:r>
              <a:rPr lang="en-GB">
                <a:latin typeface="Arial" charset="0"/>
                <a:ea typeface="ＭＳ Ｐゴシック" charset="0"/>
                <a:cs typeface="ＭＳ Ｐゴシック" charset="0"/>
                <a:sym typeface="Wingdings" charset="0"/>
              </a:rPr>
              <a:t>3) To the professional user to develop sophisticated Sugar structure to decorate food or to create other food forms</a:t>
            </a:r>
            <a:endParaRPr lang="en-GB">
              <a:latin typeface="Arial" charset="0"/>
              <a:ea typeface="ＭＳ Ｐゴシック" charset="0"/>
              <a:cs typeface="ＭＳ Ｐゴシック"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ＭＳ Ｐゴシック" charset="0"/>
                <a:cs typeface="ＭＳ Ｐゴシック" charset="0"/>
              </a:defRPr>
            </a:lvl1pPr>
            <a:lvl2pPr marL="742950" indent="-285750" defTabSz="931863">
              <a:defRPr sz="2400">
                <a:solidFill>
                  <a:schemeClr val="tx1"/>
                </a:solidFill>
                <a:latin typeface="Arial" charset="0"/>
                <a:ea typeface="ＭＳ Ｐゴシック" charset="0"/>
              </a:defRPr>
            </a:lvl2pPr>
            <a:lvl3pPr marL="1143000" indent="-228600" defTabSz="931863">
              <a:defRPr sz="2400">
                <a:solidFill>
                  <a:schemeClr val="tx1"/>
                </a:solidFill>
                <a:latin typeface="Arial" charset="0"/>
                <a:ea typeface="ＭＳ Ｐゴシック" charset="0"/>
              </a:defRPr>
            </a:lvl3pPr>
            <a:lvl4pPr marL="1600200" indent="-228600" defTabSz="931863">
              <a:defRPr sz="2400">
                <a:solidFill>
                  <a:schemeClr val="tx1"/>
                </a:solidFill>
                <a:latin typeface="Arial" charset="0"/>
                <a:ea typeface="ＭＳ Ｐゴシック" charset="0"/>
              </a:defRPr>
            </a:lvl4pPr>
            <a:lvl5pPr marL="2057400" indent="-228600" defTabSz="931863">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61301508-0C65-6A44-B9B4-5318845A57A1}" type="slidenum">
              <a:rPr lang="en-US" sz="1300">
                <a:solidFill>
                  <a:prstClr val="black"/>
                </a:solidFill>
              </a:rPr>
              <a:pPr/>
              <a:t>39</a:t>
            </a:fld>
            <a:endParaRPr lang="en-US" sz="13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92188" y="769938"/>
            <a:ext cx="5116512" cy="3836987"/>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Arial" charset="0"/>
                <a:ea typeface="ＭＳ Ｐゴシック" charset="0"/>
                <a:cs typeface="ＭＳ Ｐゴシック" charset="0"/>
              </a:rPr>
              <a:t>to produce one quarter pounder hamburger steak:</a:t>
            </a:r>
          </a:p>
          <a:p>
            <a:endParaRPr lang="en-GB">
              <a:latin typeface="Arial" charset="0"/>
              <a:ea typeface="ＭＳ Ｐゴシック" charset="0"/>
              <a:cs typeface="ＭＳ Ｐゴシック" charset="0"/>
            </a:endParaRPr>
          </a:p>
          <a:p>
            <a:r>
              <a:rPr lang="en-GB">
                <a:latin typeface="Arial" charset="0"/>
                <a:ea typeface="ＭＳ Ｐゴシック" charset="0"/>
                <a:cs typeface="ＭＳ Ｐゴシック" charset="0"/>
              </a:rPr>
              <a:t>    6.7 lbs grain and forage</a:t>
            </a:r>
          </a:p>
          <a:p>
            <a:r>
              <a:rPr lang="en-GB">
                <a:latin typeface="Arial" charset="0"/>
                <a:ea typeface="ＭＳ Ｐゴシック" charset="0"/>
                <a:cs typeface="ＭＳ Ｐゴシック" charset="0"/>
              </a:rPr>
              <a:t>    600 gal. water for drinking and irrigating</a:t>
            </a:r>
          </a:p>
          <a:p>
            <a:r>
              <a:rPr lang="en-GB">
                <a:latin typeface="Arial" charset="0"/>
                <a:ea typeface="ＭＳ Ｐゴシック" charset="0"/>
                <a:cs typeface="ＭＳ Ｐゴシック" charset="0"/>
              </a:rPr>
              <a:t>    75 sqft land for grazing and growing feed</a:t>
            </a:r>
          </a:p>
          <a:p>
            <a:r>
              <a:rPr lang="en-GB">
                <a:latin typeface="Arial" charset="0"/>
                <a:ea typeface="ＭＳ Ｐゴシック" charset="0"/>
                <a:cs typeface="ＭＳ Ｐゴシック" charset="0"/>
              </a:rPr>
              <a:t>    1,036 BTUs of energy for feed production and transportation</a:t>
            </a:r>
          </a:p>
          <a:p>
            <a:r>
              <a:rPr lang="en-GB">
                <a:latin typeface="Arial" charset="0"/>
                <a:ea typeface="ＭＳ Ｐゴシック" charset="0"/>
                <a:cs typeface="ＭＳ Ｐゴシック" charset="0"/>
              </a:rPr>
              <a:t>    13.4 lbs CO2 equivalent release (same as driving your car 25 miles)</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ＭＳ Ｐゴシック" charset="0"/>
                <a:cs typeface="ＭＳ Ｐゴシック" charset="0"/>
              </a:defRPr>
            </a:lvl1pPr>
            <a:lvl2pPr marL="742950" indent="-285750" defTabSz="931863">
              <a:defRPr sz="2400">
                <a:solidFill>
                  <a:schemeClr val="tx1"/>
                </a:solidFill>
                <a:latin typeface="Arial" charset="0"/>
                <a:ea typeface="ＭＳ Ｐゴシック" charset="0"/>
              </a:defRPr>
            </a:lvl2pPr>
            <a:lvl3pPr marL="1143000" indent="-228600" defTabSz="931863">
              <a:defRPr sz="2400">
                <a:solidFill>
                  <a:schemeClr val="tx1"/>
                </a:solidFill>
                <a:latin typeface="Arial" charset="0"/>
                <a:ea typeface="ＭＳ Ｐゴシック" charset="0"/>
              </a:defRPr>
            </a:lvl3pPr>
            <a:lvl4pPr marL="1600200" indent="-228600" defTabSz="931863">
              <a:defRPr sz="2400">
                <a:solidFill>
                  <a:schemeClr val="tx1"/>
                </a:solidFill>
                <a:latin typeface="Arial" charset="0"/>
                <a:ea typeface="ＭＳ Ｐゴシック" charset="0"/>
              </a:defRPr>
            </a:lvl4pPr>
            <a:lvl5pPr marL="2057400" indent="-228600" defTabSz="931863">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1814CB29-4BC0-CC4D-96C6-9BDF2E2376B9}" type="slidenum">
              <a:rPr lang="en-US" sz="1300">
                <a:solidFill>
                  <a:prstClr val="black"/>
                </a:solidFill>
              </a:rPr>
              <a:pPr/>
              <a:t>40</a:t>
            </a:fld>
            <a:endParaRPr lang="en-US" sz="13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37948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p:cNvSpPr/>
          <p:nvPr userDrawn="1"/>
        </p:nvSpPr>
        <p:spPr>
          <a:xfrm>
            <a:off x="2306638" y="0"/>
            <a:ext cx="292100" cy="584993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US">
              <a:solidFill>
                <a:prstClr val="white"/>
              </a:solidFill>
              <a:latin typeface="Calibri"/>
            </a:endParaRPr>
          </a:p>
        </p:txBody>
      </p:sp>
      <p:sp>
        <p:nvSpPr>
          <p:cNvPr id="5" name="Freeform 4"/>
          <p:cNvSpPr/>
          <p:nvPr userDrawn="1"/>
        </p:nvSpPr>
        <p:spPr>
          <a:xfrm>
            <a:off x="407990" y="1616075"/>
            <a:ext cx="8351837" cy="4254500"/>
          </a:xfrm>
          <a:custGeom>
            <a:avLst/>
            <a:gdLst>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23128"/>
              <a:gd name="connsiteX1" fmla="*/ 621506 w 721519"/>
              <a:gd name="connsiteY1" fmla="*/ 2381 h 723128"/>
              <a:gd name="connsiteX2" fmla="*/ 721519 w 721519"/>
              <a:gd name="connsiteY2" fmla="*/ 104775 h 723128"/>
              <a:gd name="connsiteX3" fmla="*/ 721519 w 721519"/>
              <a:gd name="connsiteY3" fmla="*/ 614362 h 723128"/>
              <a:gd name="connsiteX4" fmla="*/ 623888 w 721519"/>
              <a:gd name="connsiteY4" fmla="*/ 719137 h 723128"/>
              <a:gd name="connsiteX5" fmla="*/ 95250 w 721519"/>
              <a:gd name="connsiteY5" fmla="*/ 719137 h 723128"/>
              <a:gd name="connsiteX6" fmla="*/ 0 w 721519"/>
              <a:gd name="connsiteY6" fmla="*/ 621506 h 723128"/>
              <a:gd name="connsiteX7" fmla="*/ 0 w 721519"/>
              <a:gd name="connsiteY7" fmla="*/ 0 h 723128"/>
              <a:gd name="connsiteX0" fmla="*/ 0 w 721519"/>
              <a:gd name="connsiteY0" fmla="*/ 0 h 723128"/>
              <a:gd name="connsiteX1" fmla="*/ 621506 w 721519"/>
              <a:gd name="connsiteY1" fmla="*/ 2381 h 723128"/>
              <a:gd name="connsiteX2" fmla="*/ 721519 w 721519"/>
              <a:gd name="connsiteY2" fmla="*/ 104775 h 723128"/>
              <a:gd name="connsiteX3" fmla="*/ 721519 w 721519"/>
              <a:gd name="connsiteY3" fmla="*/ 614362 h 723128"/>
              <a:gd name="connsiteX4" fmla="*/ 623888 w 721519"/>
              <a:gd name="connsiteY4" fmla="*/ 719137 h 723128"/>
              <a:gd name="connsiteX5" fmla="*/ 95250 w 721519"/>
              <a:gd name="connsiteY5" fmla="*/ 719137 h 723128"/>
              <a:gd name="connsiteX6" fmla="*/ 0 w 721519"/>
              <a:gd name="connsiteY6" fmla="*/ 621506 h 723128"/>
              <a:gd name="connsiteX7" fmla="*/ 0 w 721519"/>
              <a:gd name="connsiteY7" fmla="*/ 0 h 723128"/>
              <a:gd name="connsiteX0" fmla="*/ 0 w 721519"/>
              <a:gd name="connsiteY0" fmla="*/ 0 h 727095"/>
              <a:gd name="connsiteX1" fmla="*/ 621506 w 721519"/>
              <a:gd name="connsiteY1" fmla="*/ 2381 h 727095"/>
              <a:gd name="connsiteX2" fmla="*/ 721519 w 721519"/>
              <a:gd name="connsiteY2" fmla="*/ 104775 h 727095"/>
              <a:gd name="connsiteX3" fmla="*/ 721519 w 721519"/>
              <a:gd name="connsiteY3" fmla="*/ 614362 h 727095"/>
              <a:gd name="connsiteX4" fmla="*/ 623888 w 721519"/>
              <a:gd name="connsiteY4" fmla="*/ 719137 h 727095"/>
              <a:gd name="connsiteX5" fmla="*/ 95250 w 721519"/>
              <a:gd name="connsiteY5" fmla="*/ 719137 h 727095"/>
              <a:gd name="connsiteX6" fmla="*/ 0 w 721519"/>
              <a:gd name="connsiteY6" fmla="*/ 621506 h 727095"/>
              <a:gd name="connsiteX7" fmla="*/ 0 w 721519"/>
              <a:gd name="connsiteY7" fmla="*/ 0 h 727095"/>
              <a:gd name="connsiteX0" fmla="*/ 0 w 721519"/>
              <a:gd name="connsiteY0" fmla="*/ 0 h 727095"/>
              <a:gd name="connsiteX1" fmla="*/ 621506 w 721519"/>
              <a:gd name="connsiteY1" fmla="*/ 2381 h 727095"/>
              <a:gd name="connsiteX2" fmla="*/ 721519 w 721519"/>
              <a:gd name="connsiteY2" fmla="*/ 104775 h 727095"/>
              <a:gd name="connsiteX3" fmla="*/ 721519 w 721519"/>
              <a:gd name="connsiteY3" fmla="*/ 614362 h 727095"/>
              <a:gd name="connsiteX4" fmla="*/ 623888 w 721519"/>
              <a:gd name="connsiteY4" fmla="*/ 719137 h 727095"/>
              <a:gd name="connsiteX5" fmla="*/ 95250 w 721519"/>
              <a:gd name="connsiteY5" fmla="*/ 719137 h 727095"/>
              <a:gd name="connsiteX6" fmla="*/ 0 w 721519"/>
              <a:gd name="connsiteY6" fmla="*/ 621506 h 727095"/>
              <a:gd name="connsiteX7" fmla="*/ 0 w 721519"/>
              <a:gd name="connsiteY7" fmla="*/ 0 h 727095"/>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19137"/>
              <a:gd name="connsiteX1" fmla="*/ 621506 w 721519"/>
              <a:gd name="connsiteY1" fmla="*/ 2381 h 719137"/>
              <a:gd name="connsiteX2" fmla="*/ 721519 w 721519"/>
              <a:gd name="connsiteY2" fmla="*/ 104775 h 719137"/>
              <a:gd name="connsiteX3" fmla="*/ 721519 w 721519"/>
              <a:gd name="connsiteY3" fmla="*/ 614362 h 719137"/>
              <a:gd name="connsiteX4" fmla="*/ 623888 w 721519"/>
              <a:gd name="connsiteY4" fmla="*/ 719137 h 719137"/>
              <a:gd name="connsiteX5" fmla="*/ 95250 w 721519"/>
              <a:gd name="connsiteY5" fmla="*/ 719137 h 719137"/>
              <a:gd name="connsiteX6" fmla="*/ 0 w 721519"/>
              <a:gd name="connsiteY6" fmla="*/ 621506 h 719137"/>
              <a:gd name="connsiteX7" fmla="*/ 0 w 721519"/>
              <a:gd name="connsiteY7" fmla="*/ 0 h 719137"/>
              <a:gd name="connsiteX0" fmla="*/ 0 w 721519"/>
              <a:gd name="connsiteY0" fmla="*/ 0 h 719941"/>
              <a:gd name="connsiteX1" fmla="*/ 621506 w 721519"/>
              <a:gd name="connsiteY1" fmla="*/ 2381 h 719941"/>
              <a:gd name="connsiteX2" fmla="*/ 721519 w 721519"/>
              <a:gd name="connsiteY2" fmla="*/ 104775 h 719941"/>
              <a:gd name="connsiteX3" fmla="*/ 721519 w 721519"/>
              <a:gd name="connsiteY3" fmla="*/ 614362 h 719941"/>
              <a:gd name="connsiteX4" fmla="*/ 623888 w 721519"/>
              <a:gd name="connsiteY4" fmla="*/ 719137 h 719941"/>
              <a:gd name="connsiteX5" fmla="*/ 95250 w 721519"/>
              <a:gd name="connsiteY5" fmla="*/ 719137 h 719941"/>
              <a:gd name="connsiteX6" fmla="*/ 0 w 721519"/>
              <a:gd name="connsiteY6" fmla="*/ 621506 h 719941"/>
              <a:gd name="connsiteX7" fmla="*/ 0 w 721519"/>
              <a:gd name="connsiteY7" fmla="*/ 0 h 719941"/>
              <a:gd name="connsiteX0" fmla="*/ 0 w 721519"/>
              <a:gd name="connsiteY0" fmla="*/ 1572 h 721513"/>
              <a:gd name="connsiteX1" fmla="*/ 610888 w 721519"/>
              <a:gd name="connsiteY1" fmla="*/ 1572 h 721513"/>
              <a:gd name="connsiteX2" fmla="*/ 721519 w 721519"/>
              <a:gd name="connsiteY2" fmla="*/ 106347 h 721513"/>
              <a:gd name="connsiteX3" fmla="*/ 721519 w 721519"/>
              <a:gd name="connsiteY3" fmla="*/ 615934 h 721513"/>
              <a:gd name="connsiteX4" fmla="*/ 623888 w 721519"/>
              <a:gd name="connsiteY4" fmla="*/ 720709 h 721513"/>
              <a:gd name="connsiteX5" fmla="*/ 95250 w 721519"/>
              <a:gd name="connsiteY5" fmla="*/ 720709 h 721513"/>
              <a:gd name="connsiteX6" fmla="*/ 0 w 721519"/>
              <a:gd name="connsiteY6" fmla="*/ 623078 h 721513"/>
              <a:gd name="connsiteX7" fmla="*/ 0 w 721519"/>
              <a:gd name="connsiteY7" fmla="*/ 1572 h 721513"/>
              <a:gd name="connsiteX0" fmla="*/ 0 w 721519"/>
              <a:gd name="connsiteY0" fmla="*/ 1572 h 721513"/>
              <a:gd name="connsiteX1" fmla="*/ 610888 w 721519"/>
              <a:gd name="connsiteY1" fmla="*/ 1572 h 721513"/>
              <a:gd name="connsiteX2" fmla="*/ 715885 w 721519"/>
              <a:gd name="connsiteY2" fmla="*/ 106339 h 721513"/>
              <a:gd name="connsiteX3" fmla="*/ 721519 w 721519"/>
              <a:gd name="connsiteY3" fmla="*/ 615934 h 721513"/>
              <a:gd name="connsiteX4" fmla="*/ 623888 w 721519"/>
              <a:gd name="connsiteY4" fmla="*/ 720709 h 721513"/>
              <a:gd name="connsiteX5" fmla="*/ 95250 w 721519"/>
              <a:gd name="connsiteY5" fmla="*/ 720709 h 721513"/>
              <a:gd name="connsiteX6" fmla="*/ 0 w 721519"/>
              <a:gd name="connsiteY6" fmla="*/ 623078 h 721513"/>
              <a:gd name="connsiteX7" fmla="*/ 0 w 721519"/>
              <a:gd name="connsiteY7" fmla="*/ 1572 h 721513"/>
              <a:gd name="connsiteX0" fmla="*/ 0 w 725430"/>
              <a:gd name="connsiteY0" fmla="*/ 1572 h 721513"/>
              <a:gd name="connsiteX1" fmla="*/ 610888 w 725430"/>
              <a:gd name="connsiteY1" fmla="*/ 1572 h 721513"/>
              <a:gd name="connsiteX2" fmla="*/ 725430 w 725430"/>
              <a:gd name="connsiteY2" fmla="*/ 115864 h 721513"/>
              <a:gd name="connsiteX3" fmla="*/ 721519 w 725430"/>
              <a:gd name="connsiteY3" fmla="*/ 615934 h 721513"/>
              <a:gd name="connsiteX4" fmla="*/ 623888 w 725430"/>
              <a:gd name="connsiteY4" fmla="*/ 720709 h 721513"/>
              <a:gd name="connsiteX5" fmla="*/ 95250 w 725430"/>
              <a:gd name="connsiteY5" fmla="*/ 720709 h 721513"/>
              <a:gd name="connsiteX6" fmla="*/ 0 w 725430"/>
              <a:gd name="connsiteY6" fmla="*/ 623078 h 721513"/>
              <a:gd name="connsiteX7" fmla="*/ 0 w 725430"/>
              <a:gd name="connsiteY7" fmla="*/ 1572 h 721513"/>
              <a:gd name="connsiteX0" fmla="*/ 2 w 725432"/>
              <a:gd name="connsiteY0" fmla="*/ 1572 h 721513"/>
              <a:gd name="connsiteX1" fmla="*/ 610890 w 725432"/>
              <a:gd name="connsiteY1" fmla="*/ 1572 h 721513"/>
              <a:gd name="connsiteX2" fmla="*/ 725432 w 725432"/>
              <a:gd name="connsiteY2" fmla="*/ 115864 h 721513"/>
              <a:gd name="connsiteX3" fmla="*/ 721521 w 725432"/>
              <a:gd name="connsiteY3" fmla="*/ 615934 h 721513"/>
              <a:gd name="connsiteX4" fmla="*/ 623890 w 725432"/>
              <a:gd name="connsiteY4" fmla="*/ 720709 h 721513"/>
              <a:gd name="connsiteX5" fmla="*/ 95252 w 725432"/>
              <a:gd name="connsiteY5" fmla="*/ 720709 h 721513"/>
              <a:gd name="connsiteX6" fmla="*/ 0 w 725432"/>
              <a:gd name="connsiteY6" fmla="*/ 598364 h 721513"/>
              <a:gd name="connsiteX7" fmla="*/ 2 w 725432"/>
              <a:gd name="connsiteY7" fmla="*/ 1572 h 721513"/>
              <a:gd name="connsiteX0" fmla="*/ 2 w 725432"/>
              <a:gd name="connsiteY0" fmla="*/ 1572 h 721513"/>
              <a:gd name="connsiteX1" fmla="*/ 610890 w 725432"/>
              <a:gd name="connsiteY1" fmla="*/ 1572 h 721513"/>
              <a:gd name="connsiteX2" fmla="*/ 725432 w 725432"/>
              <a:gd name="connsiteY2" fmla="*/ 115864 h 721513"/>
              <a:gd name="connsiteX3" fmla="*/ 721521 w 725432"/>
              <a:gd name="connsiteY3" fmla="*/ 615934 h 721513"/>
              <a:gd name="connsiteX4" fmla="*/ 623890 w 725432"/>
              <a:gd name="connsiteY4" fmla="*/ 720709 h 721513"/>
              <a:gd name="connsiteX5" fmla="*/ 114542 w 725432"/>
              <a:gd name="connsiteY5" fmla="*/ 721513 h 721513"/>
              <a:gd name="connsiteX6" fmla="*/ 0 w 725432"/>
              <a:gd name="connsiteY6" fmla="*/ 598364 h 721513"/>
              <a:gd name="connsiteX7" fmla="*/ 2 w 725432"/>
              <a:gd name="connsiteY7" fmla="*/ 1572 h 721513"/>
              <a:gd name="connsiteX0" fmla="*/ 2 w 725432"/>
              <a:gd name="connsiteY0" fmla="*/ 1572 h 721513"/>
              <a:gd name="connsiteX1" fmla="*/ 610890 w 725432"/>
              <a:gd name="connsiteY1" fmla="*/ 1572 h 721513"/>
              <a:gd name="connsiteX2" fmla="*/ 725432 w 725432"/>
              <a:gd name="connsiteY2" fmla="*/ 115864 h 721513"/>
              <a:gd name="connsiteX3" fmla="*/ 721521 w 725432"/>
              <a:gd name="connsiteY3" fmla="*/ 615934 h 721513"/>
              <a:gd name="connsiteX4" fmla="*/ 623890 w 725432"/>
              <a:gd name="connsiteY4" fmla="*/ 720709 h 721513"/>
              <a:gd name="connsiteX5" fmla="*/ 114542 w 725432"/>
              <a:gd name="connsiteY5" fmla="*/ 721513 h 721513"/>
              <a:gd name="connsiteX6" fmla="*/ 0 w 725432"/>
              <a:gd name="connsiteY6" fmla="*/ 598364 h 721513"/>
              <a:gd name="connsiteX7" fmla="*/ 2 w 725432"/>
              <a:gd name="connsiteY7" fmla="*/ 1572 h 721513"/>
              <a:gd name="connsiteX0" fmla="*/ 2 w 725432"/>
              <a:gd name="connsiteY0" fmla="*/ 1572 h 721513"/>
              <a:gd name="connsiteX1" fmla="*/ 610890 w 725432"/>
              <a:gd name="connsiteY1" fmla="*/ 1572 h 721513"/>
              <a:gd name="connsiteX2" fmla="*/ 725432 w 725432"/>
              <a:gd name="connsiteY2" fmla="*/ 115864 h 721513"/>
              <a:gd name="connsiteX3" fmla="*/ 721521 w 725432"/>
              <a:gd name="connsiteY3" fmla="*/ 615934 h 721513"/>
              <a:gd name="connsiteX4" fmla="*/ 623890 w 725432"/>
              <a:gd name="connsiteY4" fmla="*/ 720709 h 721513"/>
              <a:gd name="connsiteX5" fmla="*/ 114542 w 725432"/>
              <a:gd name="connsiteY5" fmla="*/ 721513 h 721513"/>
              <a:gd name="connsiteX6" fmla="*/ 0 w 725432"/>
              <a:gd name="connsiteY6" fmla="*/ 598364 h 721513"/>
              <a:gd name="connsiteX7" fmla="*/ 2 w 725432"/>
              <a:gd name="connsiteY7" fmla="*/ 1572 h 721513"/>
              <a:gd name="connsiteX0" fmla="*/ 2 w 725432"/>
              <a:gd name="connsiteY0" fmla="*/ 1572 h 721530"/>
              <a:gd name="connsiteX1" fmla="*/ 610890 w 725432"/>
              <a:gd name="connsiteY1" fmla="*/ 1572 h 721530"/>
              <a:gd name="connsiteX2" fmla="*/ 725432 w 725432"/>
              <a:gd name="connsiteY2" fmla="*/ 115864 h 721530"/>
              <a:gd name="connsiteX3" fmla="*/ 721521 w 725432"/>
              <a:gd name="connsiteY3" fmla="*/ 615934 h 721530"/>
              <a:gd name="connsiteX4" fmla="*/ 623890 w 725432"/>
              <a:gd name="connsiteY4" fmla="*/ 720709 h 721530"/>
              <a:gd name="connsiteX5" fmla="*/ 114542 w 725432"/>
              <a:gd name="connsiteY5" fmla="*/ 721513 h 721530"/>
              <a:gd name="connsiteX6" fmla="*/ 0 w 725432"/>
              <a:gd name="connsiteY6" fmla="*/ 598364 h 721530"/>
              <a:gd name="connsiteX7" fmla="*/ 2 w 725432"/>
              <a:gd name="connsiteY7" fmla="*/ 1572 h 721530"/>
              <a:gd name="connsiteX0" fmla="*/ 2 w 725432"/>
              <a:gd name="connsiteY0" fmla="*/ 1572 h 721530"/>
              <a:gd name="connsiteX1" fmla="*/ 610890 w 725432"/>
              <a:gd name="connsiteY1" fmla="*/ 1572 h 721530"/>
              <a:gd name="connsiteX2" fmla="*/ 725432 w 725432"/>
              <a:gd name="connsiteY2" fmla="*/ 115864 h 721530"/>
              <a:gd name="connsiteX3" fmla="*/ 721521 w 725432"/>
              <a:gd name="connsiteY3" fmla="*/ 615934 h 721530"/>
              <a:gd name="connsiteX4" fmla="*/ 623890 w 725432"/>
              <a:gd name="connsiteY4" fmla="*/ 720709 h 721530"/>
              <a:gd name="connsiteX5" fmla="*/ 114542 w 725432"/>
              <a:gd name="connsiteY5" fmla="*/ 721513 h 721530"/>
              <a:gd name="connsiteX6" fmla="*/ 0 w 725432"/>
              <a:gd name="connsiteY6" fmla="*/ 607837 h 721530"/>
              <a:gd name="connsiteX7" fmla="*/ 2 w 725432"/>
              <a:gd name="connsiteY7" fmla="*/ 1572 h 721530"/>
              <a:gd name="connsiteX0" fmla="*/ 2 w 725432"/>
              <a:gd name="connsiteY0" fmla="*/ 1572 h 721530"/>
              <a:gd name="connsiteX1" fmla="*/ 610890 w 725432"/>
              <a:gd name="connsiteY1" fmla="*/ 1572 h 721530"/>
              <a:gd name="connsiteX2" fmla="*/ 725432 w 725432"/>
              <a:gd name="connsiteY2" fmla="*/ 115864 h 721530"/>
              <a:gd name="connsiteX3" fmla="*/ 721521 w 725432"/>
              <a:gd name="connsiteY3" fmla="*/ 615934 h 721530"/>
              <a:gd name="connsiteX4" fmla="*/ 623890 w 725432"/>
              <a:gd name="connsiteY4" fmla="*/ 720709 h 721530"/>
              <a:gd name="connsiteX5" fmla="*/ 114542 w 725432"/>
              <a:gd name="connsiteY5" fmla="*/ 721513 h 721530"/>
              <a:gd name="connsiteX6" fmla="*/ 0 w 725432"/>
              <a:gd name="connsiteY6" fmla="*/ 607837 h 721530"/>
              <a:gd name="connsiteX7" fmla="*/ 2 w 725432"/>
              <a:gd name="connsiteY7" fmla="*/ 1572 h 721530"/>
              <a:gd name="connsiteX0" fmla="*/ 2 w 725432"/>
              <a:gd name="connsiteY0" fmla="*/ 1572 h 721843"/>
              <a:gd name="connsiteX1" fmla="*/ 610890 w 725432"/>
              <a:gd name="connsiteY1" fmla="*/ 1572 h 721843"/>
              <a:gd name="connsiteX2" fmla="*/ 725432 w 725432"/>
              <a:gd name="connsiteY2" fmla="*/ 115864 h 721843"/>
              <a:gd name="connsiteX3" fmla="*/ 721521 w 725432"/>
              <a:gd name="connsiteY3" fmla="*/ 615934 h 721843"/>
              <a:gd name="connsiteX4" fmla="*/ 623890 w 725432"/>
              <a:gd name="connsiteY4" fmla="*/ 720709 h 721843"/>
              <a:gd name="connsiteX5" fmla="*/ 114542 w 725432"/>
              <a:gd name="connsiteY5" fmla="*/ 721513 h 721843"/>
              <a:gd name="connsiteX6" fmla="*/ 0 w 725432"/>
              <a:gd name="connsiteY6" fmla="*/ 607837 h 721843"/>
              <a:gd name="connsiteX7" fmla="*/ 2 w 725432"/>
              <a:gd name="connsiteY7" fmla="*/ 1572 h 721843"/>
              <a:gd name="connsiteX0" fmla="*/ 2 w 725432"/>
              <a:gd name="connsiteY0" fmla="*/ 1572 h 721524"/>
              <a:gd name="connsiteX1" fmla="*/ 610890 w 725432"/>
              <a:gd name="connsiteY1" fmla="*/ 1572 h 721524"/>
              <a:gd name="connsiteX2" fmla="*/ 725432 w 725432"/>
              <a:gd name="connsiteY2" fmla="*/ 115864 h 721524"/>
              <a:gd name="connsiteX3" fmla="*/ 721521 w 725432"/>
              <a:gd name="connsiteY3" fmla="*/ 615934 h 721524"/>
              <a:gd name="connsiteX4" fmla="*/ 623890 w 725432"/>
              <a:gd name="connsiteY4" fmla="*/ 720709 h 721524"/>
              <a:gd name="connsiteX5" fmla="*/ 114542 w 725432"/>
              <a:gd name="connsiteY5" fmla="*/ 721513 h 721524"/>
              <a:gd name="connsiteX6" fmla="*/ 0 w 725432"/>
              <a:gd name="connsiteY6" fmla="*/ 607837 h 721524"/>
              <a:gd name="connsiteX7" fmla="*/ 2 w 725432"/>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23890 w 726736"/>
              <a:gd name="connsiteY4" fmla="*/ 720709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23890 w 726736"/>
              <a:gd name="connsiteY4" fmla="*/ 720709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23890 w 726736"/>
              <a:gd name="connsiteY4" fmla="*/ 720709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2317"/>
              <a:gd name="connsiteX1" fmla="*/ 610890 w 726736"/>
              <a:gd name="connsiteY1" fmla="*/ 1572 h 722317"/>
              <a:gd name="connsiteX2" fmla="*/ 725432 w 726736"/>
              <a:gd name="connsiteY2" fmla="*/ 115864 h 722317"/>
              <a:gd name="connsiteX3" fmla="*/ 725432 w 726736"/>
              <a:gd name="connsiteY3" fmla="*/ 607837 h 722317"/>
              <a:gd name="connsiteX4" fmla="*/ 610890 w 726736"/>
              <a:gd name="connsiteY4" fmla="*/ 721513 h 722317"/>
              <a:gd name="connsiteX5" fmla="*/ 114542 w 726736"/>
              <a:gd name="connsiteY5" fmla="*/ 721513 h 722317"/>
              <a:gd name="connsiteX6" fmla="*/ 0 w 726736"/>
              <a:gd name="connsiteY6" fmla="*/ 607837 h 722317"/>
              <a:gd name="connsiteX7" fmla="*/ 2 w 726736"/>
              <a:gd name="connsiteY7" fmla="*/ 1572 h 722317"/>
              <a:gd name="connsiteX0" fmla="*/ 2 w 726736"/>
              <a:gd name="connsiteY0" fmla="*/ 1572 h 721683"/>
              <a:gd name="connsiteX1" fmla="*/ 610890 w 726736"/>
              <a:gd name="connsiteY1" fmla="*/ 1572 h 721683"/>
              <a:gd name="connsiteX2" fmla="*/ 725432 w 726736"/>
              <a:gd name="connsiteY2" fmla="*/ 115864 h 721683"/>
              <a:gd name="connsiteX3" fmla="*/ 725432 w 726736"/>
              <a:gd name="connsiteY3" fmla="*/ 607837 h 721683"/>
              <a:gd name="connsiteX4" fmla="*/ 610890 w 726736"/>
              <a:gd name="connsiteY4" fmla="*/ 721513 h 721683"/>
              <a:gd name="connsiteX5" fmla="*/ 114542 w 726736"/>
              <a:gd name="connsiteY5" fmla="*/ 721513 h 721683"/>
              <a:gd name="connsiteX6" fmla="*/ 0 w 726736"/>
              <a:gd name="connsiteY6" fmla="*/ 607837 h 721683"/>
              <a:gd name="connsiteX7" fmla="*/ 2 w 726736"/>
              <a:gd name="connsiteY7" fmla="*/ 1572 h 721683"/>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24"/>
              <a:gd name="connsiteX1" fmla="*/ 610890 w 726736"/>
              <a:gd name="connsiteY1" fmla="*/ 1572 h 721524"/>
              <a:gd name="connsiteX2" fmla="*/ 725432 w 726736"/>
              <a:gd name="connsiteY2" fmla="*/ 115864 h 721524"/>
              <a:gd name="connsiteX3" fmla="*/ 725432 w 726736"/>
              <a:gd name="connsiteY3" fmla="*/ 607837 h 721524"/>
              <a:gd name="connsiteX4" fmla="*/ 610890 w 726736"/>
              <a:gd name="connsiteY4" fmla="*/ 721513 h 721524"/>
              <a:gd name="connsiteX5" fmla="*/ 114542 w 726736"/>
              <a:gd name="connsiteY5" fmla="*/ 721513 h 721524"/>
              <a:gd name="connsiteX6" fmla="*/ 0 w 726736"/>
              <a:gd name="connsiteY6" fmla="*/ 607837 h 721524"/>
              <a:gd name="connsiteX7" fmla="*/ 2 w 726736"/>
              <a:gd name="connsiteY7" fmla="*/ 1572 h 721524"/>
              <a:gd name="connsiteX0" fmla="*/ 2 w 726736"/>
              <a:gd name="connsiteY0" fmla="*/ 1572 h 721513"/>
              <a:gd name="connsiteX1" fmla="*/ 610890 w 726736"/>
              <a:gd name="connsiteY1" fmla="*/ 1572 h 721513"/>
              <a:gd name="connsiteX2" fmla="*/ 725432 w 726736"/>
              <a:gd name="connsiteY2" fmla="*/ 115864 h 721513"/>
              <a:gd name="connsiteX3" fmla="*/ 725432 w 726736"/>
              <a:gd name="connsiteY3" fmla="*/ 607837 h 721513"/>
              <a:gd name="connsiteX4" fmla="*/ 610890 w 726736"/>
              <a:gd name="connsiteY4" fmla="*/ 721513 h 721513"/>
              <a:gd name="connsiteX5" fmla="*/ 114542 w 726736"/>
              <a:gd name="connsiteY5" fmla="*/ 721513 h 721513"/>
              <a:gd name="connsiteX6" fmla="*/ 0 w 726736"/>
              <a:gd name="connsiteY6" fmla="*/ 607837 h 721513"/>
              <a:gd name="connsiteX7" fmla="*/ 2 w 726736"/>
              <a:gd name="connsiteY7" fmla="*/ 1572 h 721513"/>
              <a:gd name="connsiteX0" fmla="*/ 2 w 726736"/>
              <a:gd name="connsiteY0" fmla="*/ 1572 h 721513"/>
              <a:gd name="connsiteX1" fmla="*/ 610890 w 726736"/>
              <a:gd name="connsiteY1" fmla="*/ 1572 h 721513"/>
              <a:gd name="connsiteX2" fmla="*/ 725432 w 726736"/>
              <a:gd name="connsiteY2" fmla="*/ 115864 h 721513"/>
              <a:gd name="connsiteX3" fmla="*/ 725432 w 726736"/>
              <a:gd name="connsiteY3" fmla="*/ 607837 h 721513"/>
              <a:gd name="connsiteX4" fmla="*/ 610890 w 726736"/>
              <a:gd name="connsiteY4" fmla="*/ 721513 h 721513"/>
              <a:gd name="connsiteX5" fmla="*/ 114542 w 726736"/>
              <a:gd name="connsiteY5" fmla="*/ 721513 h 721513"/>
              <a:gd name="connsiteX6" fmla="*/ 0 w 726736"/>
              <a:gd name="connsiteY6" fmla="*/ 607837 h 721513"/>
              <a:gd name="connsiteX7" fmla="*/ 2 w 726736"/>
              <a:gd name="connsiteY7" fmla="*/ 1572 h 721513"/>
              <a:gd name="connsiteX0" fmla="*/ 2 w 726736"/>
              <a:gd name="connsiteY0" fmla="*/ 1572 h 721513"/>
              <a:gd name="connsiteX1" fmla="*/ 610890 w 726736"/>
              <a:gd name="connsiteY1" fmla="*/ 1572 h 721513"/>
              <a:gd name="connsiteX2" fmla="*/ 725432 w 726736"/>
              <a:gd name="connsiteY2" fmla="*/ 115864 h 721513"/>
              <a:gd name="connsiteX3" fmla="*/ 725432 w 726736"/>
              <a:gd name="connsiteY3" fmla="*/ 607837 h 721513"/>
              <a:gd name="connsiteX4" fmla="*/ 610890 w 726736"/>
              <a:gd name="connsiteY4" fmla="*/ 721513 h 721513"/>
              <a:gd name="connsiteX5" fmla="*/ 114542 w 726736"/>
              <a:gd name="connsiteY5" fmla="*/ 721513 h 721513"/>
              <a:gd name="connsiteX6" fmla="*/ 0 w 726736"/>
              <a:gd name="connsiteY6" fmla="*/ 607837 h 721513"/>
              <a:gd name="connsiteX7" fmla="*/ 2 w 726736"/>
              <a:gd name="connsiteY7" fmla="*/ 1572 h 721513"/>
              <a:gd name="connsiteX0" fmla="*/ 2 w 726736"/>
              <a:gd name="connsiteY0" fmla="*/ 1572 h 721513"/>
              <a:gd name="connsiteX1" fmla="*/ 610890 w 726736"/>
              <a:gd name="connsiteY1" fmla="*/ 1572 h 721513"/>
              <a:gd name="connsiteX2" fmla="*/ 725432 w 726736"/>
              <a:gd name="connsiteY2" fmla="*/ 115864 h 721513"/>
              <a:gd name="connsiteX3" fmla="*/ 725432 w 726736"/>
              <a:gd name="connsiteY3" fmla="*/ 607837 h 721513"/>
              <a:gd name="connsiteX4" fmla="*/ 610890 w 726736"/>
              <a:gd name="connsiteY4" fmla="*/ 721513 h 721513"/>
              <a:gd name="connsiteX5" fmla="*/ 114542 w 726736"/>
              <a:gd name="connsiteY5" fmla="*/ 721513 h 721513"/>
              <a:gd name="connsiteX6" fmla="*/ 0 w 726736"/>
              <a:gd name="connsiteY6" fmla="*/ 607837 h 721513"/>
              <a:gd name="connsiteX7" fmla="*/ 2 w 726736"/>
              <a:gd name="connsiteY7" fmla="*/ 1572 h 721513"/>
              <a:gd name="connsiteX0" fmla="*/ 2 w 726736"/>
              <a:gd name="connsiteY0" fmla="*/ 1572 h 721513"/>
              <a:gd name="connsiteX1" fmla="*/ 610890 w 726736"/>
              <a:gd name="connsiteY1" fmla="*/ 1572 h 721513"/>
              <a:gd name="connsiteX2" fmla="*/ 725432 w 726736"/>
              <a:gd name="connsiteY2" fmla="*/ 115864 h 721513"/>
              <a:gd name="connsiteX3" fmla="*/ 725432 w 726736"/>
              <a:gd name="connsiteY3" fmla="*/ 607837 h 721513"/>
              <a:gd name="connsiteX4" fmla="*/ 610890 w 726736"/>
              <a:gd name="connsiteY4" fmla="*/ 721513 h 721513"/>
              <a:gd name="connsiteX5" fmla="*/ 114542 w 726736"/>
              <a:gd name="connsiteY5" fmla="*/ 721513 h 721513"/>
              <a:gd name="connsiteX6" fmla="*/ 0 w 726736"/>
              <a:gd name="connsiteY6" fmla="*/ 607837 h 721513"/>
              <a:gd name="connsiteX7" fmla="*/ 2 w 726736"/>
              <a:gd name="connsiteY7" fmla="*/ 1572 h 721513"/>
              <a:gd name="connsiteX0" fmla="*/ 2 w 726736"/>
              <a:gd name="connsiteY0" fmla="*/ 0 h 719941"/>
              <a:gd name="connsiteX1" fmla="*/ 610890 w 726736"/>
              <a:gd name="connsiteY1" fmla="*/ 0 h 719941"/>
              <a:gd name="connsiteX2" fmla="*/ 725432 w 726736"/>
              <a:gd name="connsiteY2" fmla="*/ 114292 h 719941"/>
              <a:gd name="connsiteX3" fmla="*/ 725432 w 726736"/>
              <a:gd name="connsiteY3" fmla="*/ 606265 h 719941"/>
              <a:gd name="connsiteX4" fmla="*/ 610890 w 726736"/>
              <a:gd name="connsiteY4" fmla="*/ 719941 h 719941"/>
              <a:gd name="connsiteX5" fmla="*/ 114542 w 726736"/>
              <a:gd name="connsiteY5" fmla="*/ 719941 h 719941"/>
              <a:gd name="connsiteX6" fmla="*/ 0 w 726736"/>
              <a:gd name="connsiteY6" fmla="*/ 606265 h 719941"/>
              <a:gd name="connsiteX7" fmla="*/ 2 w 726736"/>
              <a:gd name="connsiteY7" fmla="*/ 0 h 719941"/>
              <a:gd name="connsiteX0" fmla="*/ 1795 w 728529"/>
              <a:gd name="connsiteY0" fmla="*/ 0 h 719941"/>
              <a:gd name="connsiteX1" fmla="*/ 612683 w 728529"/>
              <a:gd name="connsiteY1" fmla="*/ 0 h 719941"/>
              <a:gd name="connsiteX2" fmla="*/ 727225 w 728529"/>
              <a:gd name="connsiteY2" fmla="*/ 114292 h 719941"/>
              <a:gd name="connsiteX3" fmla="*/ 727225 w 728529"/>
              <a:gd name="connsiteY3" fmla="*/ 606265 h 719941"/>
              <a:gd name="connsiteX4" fmla="*/ 612683 w 728529"/>
              <a:gd name="connsiteY4" fmla="*/ 719941 h 719941"/>
              <a:gd name="connsiteX5" fmla="*/ 57278 w 728529"/>
              <a:gd name="connsiteY5" fmla="*/ 715839 h 719941"/>
              <a:gd name="connsiteX6" fmla="*/ 1793 w 728529"/>
              <a:gd name="connsiteY6" fmla="*/ 606265 h 719941"/>
              <a:gd name="connsiteX7" fmla="*/ 1795 w 728529"/>
              <a:gd name="connsiteY7" fmla="*/ 0 h 719941"/>
              <a:gd name="connsiteX0" fmla="*/ 2 w 726736"/>
              <a:gd name="connsiteY0" fmla="*/ 0 h 719941"/>
              <a:gd name="connsiteX1" fmla="*/ 610890 w 726736"/>
              <a:gd name="connsiteY1" fmla="*/ 0 h 719941"/>
              <a:gd name="connsiteX2" fmla="*/ 725432 w 726736"/>
              <a:gd name="connsiteY2" fmla="*/ 114292 h 719941"/>
              <a:gd name="connsiteX3" fmla="*/ 725432 w 726736"/>
              <a:gd name="connsiteY3" fmla="*/ 606265 h 719941"/>
              <a:gd name="connsiteX4" fmla="*/ 610890 w 726736"/>
              <a:gd name="connsiteY4" fmla="*/ 719941 h 719941"/>
              <a:gd name="connsiteX5" fmla="*/ 55485 w 726736"/>
              <a:gd name="connsiteY5" fmla="*/ 715839 h 719941"/>
              <a:gd name="connsiteX6" fmla="*/ 0 w 726736"/>
              <a:gd name="connsiteY6" fmla="*/ 606265 h 719941"/>
              <a:gd name="connsiteX7" fmla="*/ 2 w 726736"/>
              <a:gd name="connsiteY7" fmla="*/ 0 h 719941"/>
              <a:gd name="connsiteX0" fmla="*/ 558 w 727292"/>
              <a:gd name="connsiteY0" fmla="*/ 0 h 719941"/>
              <a:gd name="connsiteX1" fmla="*/ 611446 w 727292"/>
              <a:gd name="connsiteY1" fmla="*/ 0 h 719941"/>
              <a:gd name="connsiteX2" fmla="*/ 725988 w 727292"/>
              <a:gd name="connsiteY2" fmla="*/ 114292 h 719941"/>
              <a:gd name="connsiteX3" fmla="*/ 725988 w 727292"/>
              <a:gd name="connsiteY3" fmla="*/ 606265 h 719941"/>
              <a:gd name="connsiteX4" fmla="*/ 611446 w 727292"/>
              <a:gd name="connsiteY4" fmla="*/ 719941 h 719941"/>
              <a:gd name="connsiteX5" fmla="*/ 56041 w 727292"/>
              <a:gd name="connsiteY5" fmla="*/ 715839 h 719941"/>
              <a:gd name="connsiteX6" fmla="*/ 556 w 727292"/>
              <a:gd name="connsiteY6" fmla="*/ 606265 h 719941"/>
              <a:gd name="connsiteX7" fmla="*/ 558 w 727292"/>
              <a:gd name="connsiteY7" fmla="*/ 0 h 719941"/>
              <a:gd name="connsiteX0" fmla="*/ 84 w 726818"/>
              <a:gd name="connsiteY0" fmla="*/ 0 h 719941"/>
              <a:gd name="connsiteX1" fmla="*/ 610972 w 726818"/>
              <a:gd name="connsiteY1" fmla="*/ 0 h 719941"/>
              <a:gd name="connsiteX2" fmla="*/ 725514 w 726818"/>
              <a:gd name="connsiteY2" fmla="*/ 114292 h 719941"/>
              <a:gd name="connsiteX3" fmla="*/ 725514 w 726818"/>
              <a:gd name="connsiteY3" fmla="*/ 606265 h 719941"/>
              <a:gd name="connsiteX4" fmla="*/ 610972 w 726818"/>
              <a:gd name="connsiteY4" fmla="*/ 719941 h 719941"/>
              <a:gd name="connsiteX5" fmla="*/ 55567 w 726818"/>
              <a:gd name="connsiteY5" fmla="*/ 715839 h 719941"/>
              <a:gd name="connsiteX6" fmla="*/ 82 w 726818"/>
              <a:gd name="connsiteY6" fmla="*/ 606265 h 719941"/>
              <a:gd name="connsiteX7" fmla="*/ 84 w 726818"/>
              <a:gd name="connsiteY7" fmla="*/ 0 h 719941"/>
              <a:gd name="connsiteX0" fmla="*/ 321 w 727055"/>
              <a:gd name="connsiteY0" fmla="*/ 0 h 721928"/>
              <a:gd name="connsiteX1" fmla="*/ 611209 w 727055"/>
              <a:gd name="connsiteY1" fmla="*/ 0 h 721928"/>
              <a:gd name="connsiteX2" fmla="*/ 725751 w 727055"/>
              <a:gd name="connsiteY2" fmla="*/ 114292 h 721928"/>
              <a:gd name="connsiteX3" fmla="*/ 725751 w 727055"/>
              <a:gd name="connsiteY3" fmla="*/ 606265 h 721928"/>
              <a:gd name="connsiteX4" fmla="*/ 611209 w 727055"/>
              <a:gd name="connsiteY4" fmla="*/ 719941 h 721928"/>
              <a:gd name="connsiteX5" fmla="*/ 55804 w 727055"/>
              <a:gd name="connsiteY5" fmla="*/ 715839 h 721928"/>
              <a:gd name="connsiteX6" fmla="*/ 82 w 727055"/>
              <a:gd name="connsiteY6" fmla="*/ 666879 h 721928"/>
              <a:gd name="connsiteX7" fmla="*/ 321 w 727055"/>
              <a:gd name="connsiteY7" fmla="*/ 0 h 721928"/>
              <a:gd name="connsiteX0" fmla="*/ 239 w 726973"/>
              <a:gd name="connsiteY0" fmla="*/ 0 h 719941"/>
              <a:gd name="connsiteX1" fmla="*/ 611127 w 726973"/>
              <a:gd name="connsiteY1" fmla="*/ 0 h 719941"/>
              <a:gd name="connsiteX2" fmla="*/ 725669 w 726973"/>
              <a:gd name="connsiteY2" fmla="*/ 114292 h 719941"/>
              <a:gd name="connsiteX3" fmla="*/ 725669 w 726973"/>
              <a:gd name="connsiteY3" fmla="*/ 606265 h 719941"/>
              <a:gd name="connsiteX4" fmla="*/ 611127 w 726973"/>
              <a:gd name="connsiteY4" fmla="*/ 719941 h 719941"/>
              <a:gd name="connsiteX5" fmla="*/ 55722 w 726973"/>
              <a:gd name="connsiteY5" fmla="*/ 715839 h 719941"/>
              <a:gd name="connsiteX6" fmla="*/ 0 w 726973"/>
              <a:gd name="connsiteY6" fmla="*/ 666879 h 719941"/>
              <a:gd name="connsiteX7" fmla="*/ 239 w 726973"/>
              <a:gd name="connsiteY7" fmla="*/ 0 h 719941"/>
              <a:gd name="connsiteX0" fmla="*/ 3455 w 730189"/>
              <a:gd name="connsiteY0" fmla="*/ 0 h 719941"/>
              <a:gd name="connsiteX1" fmla="*/ 614343 w 730189"/>
              <a:gd name="connsiteY1" fmla="*/ 0 h 719941"/>
              <a:gd name="connsiteX2" fmla="*/ 728885 w 730189"/>
              <a:gd name="connsiteY2" fmla="*/ 114292 h 719941"/>
              <a:gd name="connsiteX3" fmla="*/ 728885 w 730189"/>
              <a:gd name="connsiteY3" fmla="*/ 606265 h 719941"/>
              <a:gd name="connsiteX4" fmla="*/ 614343 w 730189"/>
              <a:gd name="connsiteY4" fmla="*/ 719941 h 719941"/>
              <a:gd name="connsiteX5" fmla="*/ 27631 w 730189"/>
              <a:gd name="connsiteY5" fmla="*/ 714928 h 719941"/>
              <a:gd name="connsiteX6" fmla="*/ 3216 w 730189"/>
              <a:gd name="connsiteY6" fmla="*/ 666879 h 719941"/>
              <a:gd name="connsiteX7" fmla="*/ 3455 w 730189"/>
              <a:gd name="connsiteY7" fmla="*/ 0 h 719941"/>
              <a:gd name="connsiteX0" fmla="*/ 239 w 726973"/>
              <a:gd name="connsiteY0" fmla="*/ 0 h 719941"/>
              <a:gd name="connsiteX1" fmla="*/ 611127 w 726973"/>
              <a:gd name="connsiteY1" fmla="*/ 0 h 719941"/>
              <a:gd name="connsiteX2" fmla="*/ 725669 w 726973"/>
              <a:gd name="connsiteY2" fmla="*/ 114292 h 719941"/>
              <a:gd name="connsiteX3" fmla="*/ 725669 w 726973"/>
              <a:gd name="connsiteY3" fmla="*/ 606265 h 719941"/>
              <a:gd name="connsiteX4" fmla="*/ 611127 w 726973"/>
              <a:gd name="connsiteY4" fmla="*/ 719941 h 719941"/>
              <a:gd name="connsiteX5" fmla="*/ 24415 w 726973"/>
              <a:gd name="connsiteY5" fmla="*/ 714928 h 719941"/>
              <a:gd name="connsiteX6" fmla="*/ 0 w 726973"/>
              <a:gd name="connsiteY6" fmla="*/ 666879 h 719941"/>
              <a:gd name="connsiteX7" fmla="*/ 239 w 726973"/>
              <a:gd name="connsiteY7" fmla="*/ 0 h 719941"/>
              <a:gd name="connsiteX0" fmla="*/ 239 w 726973"/>
              <a:gd name="connsiteY0" fmla="*/ 0 h 719941"/>
              <a:gd name="connsiteX1" fmla="*/ 611127 w 726973"/>
              <a:gd name="connsiteY1" fmla="*/ 0 h 719941"/>
              <a:gd name="connsiteX2" fmla="*/ 725669 w 726973"/>
              <a:gd name="connsiteY2" fmla="*/ 114292 h 719941"/>
              <a:gd name="connsiteX3" fmla="*/ 725669 w 726973"/>
              <a:gd name="connsiteY3" fmla="*/ 606265 h 719941"/>
              <a:gd name="connsiteX4" fmla="*/ 611127 w 726973"/>
              <a:gd name="connsiteY4" fmla="*/ 719941 h 719941"/>
              <a:gd name="connsiteX5" fmla="*/ 24415 w 726973"/>
              <a:gd name="connsiteY5" fmla="*/ 714928 h 719941"/>
              <a:gd name="connsiteX6" fmla="*/ 0 w 726973"/>
              <a:gd name="connsiteY6" fmla="*/ 666879 h 719941"/>
              <a:gd name="connsiteX7" fmla="*/ 239 w 726973"/>
              <a:gd name="connsiteY7" fmla="*/ 0 h 719941"/>
              <a:gd name="connsiteX0" fmla="*/ 239 w 726973"/>
              <a:gd name="connsiteY0" fmla="*/ 0 h 714928"/>
              <a:gd name="connsiteX1" fmla="*/ 611127 w 726973"/>
              <a:gd name="connsiteY1" fmla="*/ 0 h 714928"/>
              <a:gd name="connsiteX2" fmla="*/ 725669 w 726973"/>
              <a:gd name="connsiteY2" fmla="*/ 114292 h 714928"/>
              <a:gd name="connsiteX3" fmla="*/ 725669 w 726973"/>
              <a:gd name="connsiteY3" fmla="*/ 606265 h 714928"/>
              <a:gd name="connsiteX4" fmla="*/ 665440 w 726973"/>
              <a:gd name="connsiteY4" fmla="*/ 705813 h 714928"/>
              <a:gd name="connsiteX5" fmla="*/ 24415 w 726973"/>
              <a:gd name="connsiteY5" fmla="*/ 714928 h 714928"/>
              <a:gd name="connsiteX6" fmla="*/ 0 w 726973"/>
              <a:gd name="connsiteY6" fmla="*/ 666879 h 714928"/>
              <a:gd name="connsiteX7" fmla="*/ 239 w 726973"/>
              <a:gd name="connsiteY7" fmla="*/ 0 h 714928"/>
              <a:gd name="connsiteX0" fmla="*/ 239 w 726973"/>
              <a:gd name="connsiteY0" fmla="*/ 0 h 714928"/>
              <a:gd name="connsiteX1" fmla="*/ 611127 w 726973"/>
              <a:gd name="connsiteY1" fmla="*/ 0 h 714928"/>
              <a:gd name="connsiteX2" fmla="*/ 725669 w 726973"/>
              <a:gd name="connsiteY2" fmla="*/ 114292 h 714928"/>
              <a:gd name="connsiteX3" fmla="*/ 725669 w 726973"/>
              <a:gd name="connsiteY3" fmla="*/ 606265 h 714928"/>
              <a:gd name="connsiteX4" fmla="*/ 665440 w 726973"/>
              <a:gd name="connsiteY4" fmla="*/ 705813 h 714928"/>
              <a:gd name="connsiteX5" fmla="*/ 24415 w 726973"/>
              <a:gd name="connsiteY5" fmla="*/ 714928 h 714928"/>
              <a:gd name="connsiteX6" fmla="*/ 0 w 726973"/>
              <a:gd name="connsiteY6" fmla="*/ 666879 h 714928"/>
              <a:gd name="connsiteX7" fmla="*/ 239 w 726973"/>
              <a:gd name="connsiteY7" fmla="*/ 0 h 714928"/>
              <a:gd name="connsiteX0" fmla="*/ 239 w 726973"/>
              <a:gd name="connsiteY0" fmla="*/ 0 h 715839"/>
              <a:gd name="connsiteX1" fmla="*/ 611127 w 726973"/>
              <a:gd name="connsiteY1" fmla="*/ 0 h 715839"/>
              <a:gd name="connsiteX2" fmla="*/ 725669 w 726973"/>
              <a:gd name="connsiteY2" fmla="*/ 114292 h 715839"/>
              <a:gd name="connsiteX3" fmla="*/ 725669 w 726973"/>
              <a:gd name="connsiteY3" fmla="*/ 606265 h 715839"/>
              <a:gd name="connsiteX4" fmla="*/ 701016 w 726973"/>
              <a:gd name="connsiteY4" fmla="*/ 715839 h 715839"/>
              <a:gd name="connsiteX5" fmla="*/ 24415 w 726973"/>
              <a:gd name="connsiteY5" fmla="*/ 714928 h 715839"/>
              <a:gd name="connsiteX6" fmla="*/ 0 w 726973"/>
              <a:gd name="connsiteY6" fmla="*/ 666879 h 715839"/>
              <a:gd name="connsiteX7" fmla="*/ 239 w 726973"/>
              <a:gd name="connsiteY7" fmla="*/ 0 h 715839"/>
              <a:gd name="connsiteX0" fmla="*/ 239 w 728396"/>
              <a:gd name="connsiteY0" fmla="*/ 0 h 724366"/>
              <a:gd name="connsiteX1" fmla="*/ 611127 w 728396"/>
              <a:gd name="connsiteY1" fmla="*/ 0 h 724366"/>
              <a:gd name="connsiteX2" fmla="*/ 725669 w 728396"/>
              <a:gd name="connsiteY2" fmla="*/ 114292 h 724366"/>
              <a:gd name="connsiteX3" fmla="*/ 727092 w 728396"/>
              <a:gd name="connsiteY3" fmla="*/ 667335 h 724366"/>
              <a:gd name="connsiteX4" fmla="*/ 701016 w 728396"/>
              <a:gd name="connsiteY4" fmla="*/ 715839 h 724366"/>
              <a:gd name="connsiteX5" fmla="*/ 24415 w 728396"/>
              <a:gd name="connsiteY5" fmla="*/ 714928 h 724366"/>
              <a:gd name="connsiteX6" fmla="*/ 0 w 728396"/>
              <a:gd name="connsiteY6" fmla="*/ 666879 h 724366"/>
              <a:gd name="connsiteX7" fmla="*/ 239 w 728396"/>
              <a:gd name="connsiteY7" fmla="*/ 0 h 724366"/>
              <a:gd name="connsiteX0" fmla="*/ 239 w 728396"/>
              <a:gd name="connsiteY0" fmla="*/ 0 h 715839"/>
              <a:gd name="connsiteX1" fmla="*/ 611127 w 728396"/>
              <a:gd name="connsiteY1" fmla="*/ 0 h 715839"/>
              <a:gd name="connsiteX2" fmla="*/ 725669 w 728396"/>
              <a:gd name="connsiteY2" fmla="*/ 114292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611127 w 728396"/>
              <a:gd name="connsiteY1" fmla="*/ 0 h 715839"/>
              <a:gd name="connsiteX2" fmla="*/ 725669 w 728396"/>
              <a:gd name="connsiteY2" fmla="*/ 114292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611127 w 728396"/>
              <a:gd name="connsiteY1" fmla="*/ 0 h 715839"/>
              <a:gd name="connsiteX2" fmla="*/ 725669 w 728396"/>
              <a:gd name="connsiteY2" fmla="*/ 114292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611127 w 728396"/>
              <a:gd name="connsiteY1" fmla="*/ 0 h 715839"/>
              <a:gd name="connsiteX2" fmla="*/ 725669 w 728396"/>
              <a:gd name="connsiteY2" fmla="*/ 114292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5477 h 721316"/>
              <a:gd name="connsiteX1" fmla="*/ 611127 w 728396"/>
              <a:gd name="connsiteY1" fmla="*/ 5477 h 721316"/>
              <a:gd name="connsiteX2" fmla="*/ 727092 w 728396"/>
              <a:gd name="connsiteY2" fmla="*/ 57332 h 721316"/>
              <a:gd name="connsiteX3" fmla="*/ 727092 w 728396"/>
              <a:gd name="connsiteY3" fmla="*/ 672812 h 721316"/>
              <a:gd name="connsiteX4" fmla="*/ 701016 w 728396"/>
              <a:gd name="connsiteY4" fmla="*/ 721316 h 721316"/>
              <a:gd name="connsiteX5" fmla="*/ 24415 w 728396"/>
              <a:gd name="connsiteY5" fmla="*/ 720405 h 721316"/>
              <a:gd name="connsiteX6" fmla="*/ 0 w 728396"/>
              <a:gd name="connsiteY6" fmla="*/ 672356 h 721316"/>
              <a:gd name="connsiteX7" fmla="*/ 239 w 728396"/>
              <a:gd name="connsiteY7" fmla="*/ 5477 h 721316"/>
              <a:gd name="connsiteX0" fmla="*/ 239 w 728396"/>
              <a:gd name="connsiteY0" fmla="*/ 0 h 715839"/>
              <a:gd name="connsiteX1" fmla="*/ 611127 w 728396"/>
              <a:gd name="connsiteY1" fmla="*/ 0 h 715839"/>
              <a:gd name="connsiteX2" fmla="*/ 727092 w 728396"/>
              <a:gd name="connsiteY2" fmla="*/ 51855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701965 w 728396"/>
              <a:gd name="connsiteY1" fmla="*/ 4557 h 715839"/>
              <a:gd name="connsiteX2" fmla="*/ 727092 w 728396"/>
              <a:gd name="connsiteY2" fmla="*/ 51855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701491 w 728396"/>
              <a:gd name="connsiteY1" fmla="*/ 3646 h 715839"/>
              <a:gd name="connsiteX2" fmla="*/ 727092 w 728396"/>
              <a:gd name="connsiteY2" fmla="*/ 51855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39 w 728396"/>
              <a:gd name="connsiteY0" fmla="*/ 0 h 715839"/>
              <a:gd name="connsiteX1" fmla="*/ 701491 w 728396"/>
              <a:gd name="connsiteY1" fmla="*/ 3646 h 715839"/>
              <a:gd name="connsiteX2" fmla="*/ 727092 w 728396"/>
              <a:gd name="connsiteY2" fmla="*/ 51855 h 715839"/>
              <a:gd name="connsiteX3" fmla="*/ 727092 w 728396"/>
              <a:gd name="connsiteY3" fmla="*/ 667335 h 715839"/>
              <a:gd name="connsiteX4" fmla="*/ 701016 w 728396"/>
              <a:gd name="connsiteY4" fmla="*/ 715839 h 715839"/>
              <a:gd name="connsiteX5" fmla="*/ 24415 w 728396"/>
              <a:gd name="connsiteY5" fmla="*/ 714928 h 715839"/>
              <a:gd name="connsiteX6" fmla="*/ 0 w 728396"/>
              <a:gd name="connsiteY6" fmla="*/ 666879 h 715839"/>
              <a:gd name="connsiteX7" fmla="*/ 239 w 728396"/>
              <a:gd name="connsiteY7" fmla="*/ 0 h 715839"/>
              <a:gd name="connsiteX0" fmla="*/ 2 w 728396"/>
              <a:gd name="connsiteY0" fmla="*/ 0 h 712649"/>
              <a:gd name="connsiteX1" fmla="*/ 701491 w 728396"/>
              <a:gd name="connsiteY1" fmla="*/ 456 h 712649"/>
              <a:gd name="connsiteX2" fmla="*/ 727092 w 728396"/>
              <a:gd name="connsiteY2" fmla="*/ 48665 h 712649"/>
              <a:gd name="connsiteX3" fmla="*/ 727092 w 728396"/>
              <a:gd name="connsiteY3" fmla="*/ 664145 h 712649"/>
              <a:gd name="connsiteX4" fmla="*/ 701016 w 728396"/>
              <a:gd name="connsiteY4" fmla="*/ 712649 h 712649"/>
              <a:gd name="connsiteX5" fmla="*/ 24415 w 728396"/>
              <a:gd name="connsiteY5" fmla="*/ 711738 h 712649"/>
              <a:gd name="connsiteX6" fmla="*/ 0 w 728396"/>
              <a:gd name="connsiteY6" fmla="*/ 663689 h 712649"/>
              <a:gd name="connsiteX7" fmla="*/ 2 w 728396"/>
              <a:gd name="connsiteY7" fmla="*/ 0 h 712649"/>
              <a:gd name="connsiteX0" fmla="*/ 73 w 728467"/>
              <a:gd name="connsiteY0" fmla="*/ 0 h 712649"/>
              <a:gd name="connsiteX1" fmla="*/ 701562 w 728467"/>
              <a:gd name="connsiteY1" fmla="*/ 456 h 712649"/>
              <a:gd name="connsiteX2" fmla="*/ 727163 w 728467"/>
              <a:gd name="connsiteY2" fmla="*/ 48665 h 712649"/>
              <a:gd name="connsiteX3" fmla="*/ 727163 w 728467"/>
              <a:gd name="connsiteY3" fmla="*/ 664145 h 712649"/>
              <a:gd name="connsiteX4" fmla="*/ 701087 w 728467"/>
              <a:gd name="connsiteY4" fmla="*/ 712649 h 712649"/>
              <a:gd name="connsiteX5" fmla="*/ 24486 w 728467"/>
              <a:gd name="connsiteY5" fmla="*/ 711738 h 712649"/>
              <a:gd name="connsiteX6" fmla="*/ 71 w 728467"/>
              <a:gd name="connsiteY6" fmla="*/ 663689 h 712649"/>
              <a:gd name="connsiteX7" fmla="*/ 73 w 728467"/>
              <a:gd name="connsiteY7" fmla="*/ 0 h 712649"/>
              <a:gd name="connsiteX0" fmla="*/ 73 w 728467"/>
              <a:gd name="connsiteY0" fmla="*/ 0 h 712649"/>
              <a:gd name="connsiteX1" fmla="*/ 701562 w 728467"/>
              <a:gd name="connsiteY1" fmla="*/ 456 h 712649"/>
              <a:gd name="connsiteX2" fmla="*/ 727163 w 728467"/>
              <a:gd name="connsiteY2" fmla="*/ 48665 h 712649"/>
              <a:gd name="connsiteX3" fmla="*/ 727163 w 728467"/>
              <a:gd name="connsiteY3" fmla="*/ 664145 h 712649"/>
              <a:gd name="connsiteX4" fmla="*/ 701087 w 728467"/>
              <a:gd name="connsiteY4" fmla="*/ 712649 h 712649"/>
              <a:gd name="connsiteX5" fmla="*/ 24486 w 728467"/>
              <a:gd name="connsiteY5" fmla="*/ 711738 h 712649"/>
              <a:gd name="connsiteX6" fmla="*/ 71 w 728467"/>
              <a:gd name="connsiteY6" fmla="*/ 663689 h 712649"/>
              <a:gd name="connsiteX7" fmla="*/ 73 w 728467"/>
              <a:gd name="connsiteY7" fmla="*/ 0 h 712649"/>
              <a:gd name="connsiteX0" fmla="*/ 73 w 728467"/>
              <a:gd name="connsiteY0" fmla="*/ 0 h 712649"/>
              <a:gd name="connsiteX1" fmla="*/ 701562 w 728467"/>
              <a:gd name="connsiteY1" fmla="*/ 456 h 712649"/>
              <a:gd name="connsiteX2" fmla="*/ 727163 w 728467"/>
              <a:gd name="connsiteY2" fmla="*/ 48665 h 712649"/>
              <a:gd name="connsiteX3" fmla="*/ 727163 w 728467"/>
              <a:gd name="connsiteY3" fmla="*/ 664145 h 712649"/>
              <a:gd name="connsiteX4" fmla="*/ 701087 w 728467"/>
              <a:gd name="connsiteY4" fmla="*/ 712649 h 712649"/>
              <a:gd name="connsiteX5" fmla="*/ 24486 w 728467"/>
              <a:gd name="connsiteY5" fmla="*/ 711738 h 712649"/>
              <a:gd name="connsiteX6" fmla="*/ 71 w 728467"/>
              <a:gd name="connsiteY6" fmla="*/ 663689 h 712649"/>
              <a:gd name="connsiteX7" fmla="*/ 73 w 728467"/>
              <a:gd name="connsiteY7" fmla="*/ 0 h 712649"/>
              <a:gd name="connsiteX0" fmla="*/ 73 w 727755"/>
              <a:gd name="connsiteY0" fmla="*/ 0 h 712649"/>
              <a:gd name="connsiteX1" fmla="*/ 701562 w 727755"/>
              <a:gd name="connsiteY1" fmla="*/ 456 h 712649"/>
              <a:gd name="connsiteX2" fmla="*/ 727163 w 727755"/>
              <a:gd name="connsiteY2" fmla="*/ 48665 h 712649"/>
              <a:gd name="connsiteX3" fmla="*/ 727163 w 727755"/>
              <a:gd name="connsiteY3" fmla="*/ 664145 h 712649"/>
              <a:gd name="connsiteX4" fmla="*/ 701087 w 727755"/>
              <a:gd name="connsiteY4" fmla="*/ 712649 h 712649"/>
              <a:gd name="connsiteX5" fmla="*/ 24486 w 727755"/>
              <a:gd name="connsiteY5" fmla="*/ 711738 h 712649"/>
              <a:gd name="connsiteX6" fmla="*/ 71 w 727755"/>
              <a:gd name="connsiteY6" fmla="*/ 663689 h 712649"/>
              <a:gd name="connsiteX7" fmla="*/ 73 w 727755"/>
              <a:gd name="connsiteY7" fmla="*/ 0 h 7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755" h="712649">
                <a:moveTo>
                  <a:pt x="73" y="0"/>
                </a:moveTo>
                <a:lnTo>
                  <a:pt x="701562" y="456"/>
                </a:lnTo>
                <a:cubicBezTo>
                  <a:pt x="714742" y="1553"/>
                  <a:pt x="726624" y="24147"/>
                  <a:pt x="727163" y="48665"/>
                </a:cubicBezTo>
                <a:cubicBezTo>
                  <a:pt x="726808" y="214899"/>
                  <a:pt x="727755" y="496999"/>
                  <a:pt x="727163" y="664145"/>
                </a:cubicBezTo>
                <a:cubicBezTo>
                  <a:pt x="726691" y="688362"/>
                  <a:pt x="714180" y="712185"/>
                  <a:pt x="701087" y="712649"/>
                </a:cubicBezTo>
                <a:lnTo>
                  <a:pt x="24486" y="711738"/>
                </a:lnTo>
                <a:cubicBezTo>
                  <a:pt x="12271" y="711111"/>
                  <a:pt x="226" y="687747"/>
                  <a:pt x="71" y="663689"/>
                </a:cubicBezTo>
                <a:cubicBezTo>
                  <a:pt x="391" y="457314"/>
                  <a:pt x="0" y="209667"/>
                  <a:pt x="73" y="0"/>
                </a:cubicBez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dirty="0">
              <a:solidFill>
                <a:srgbClr val="00A3A4"/>
              </a:solidFill>
              <a:latin typeface="Calibri"/>
            </a:endParaRPr>
          </a:p>
        </p:txBody>
      </p:sp>
      <p:pic>
        <p:nvPicPr>
          <p:cNvPr id="6" name="Picture 17" descr="EPRSC_CIMIS_Logo_White.gi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069015" y="3455990"/>
            <a:ext cx="26955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1099" y="2227385"/>
            <a:ext cx="7200000" cy="1893600"/>
          </a:xfrm>
          <a:prstGeom prst="rect">
            <a:avLst/>
          </a:prstGeom>
        </p:spPr>
        <p:txBody>
          <a:bodyPr vert="horz" lIns="91434" tIns="45716" rIns="91434" bIns="45716" anchor="ctr"/>
          <a:lstStyle>
            <a:lvl1pPr algn="ctr">
              <a:defRPr>
                <a:solidFill>
                  <a:schemeClr val="bg1"/>
                </a:solidFill>
                <a:latin typeface="Calibri"/>
                <a:cs typeface="Calibri"/>
              </a:defRPr>
            </a:lvl1pPr>
          </a:lstStyle>
          <a:p>
            <a:r>
              <a:rPr lang="en-US" smtClean="0"/>
              <a:t>Click to edit Master title style</a:t>
            </a:r>
            <a:endParaRPr lang="en-US" dirty="0"/>
          </a:p>
        </p:txBody>
      </p:sp>
      <p:sp>
        <p:nvSpPr>
          <p:cNvPr id="8" name="Subtitle 2"/>
          <p:cNvSpPr>
            <a:spLocks noGrp="1"/>
          </p:cNvSpPr>
          <p:nvPr>
            <p:ph type="subTitle" idx="1"/>
          </p:nvPr>
        </p:nvSpPr>
        <p:spPr>
          <a:xfrm>
            <a:off x="2309555" y="4123631"/>
            <a:ext cx="4524895" cy="482138"/>
          </a:xfrm>
          <a:prstGeom prst="rect">
            <a:avLst/>
          </a:prstGeom>
        </p:spPr>
        <p:txBody>
          <a:bodyPr lIns="91434" tIns="45716" rIns="91434" bIns="45716"/>
          <a:lstStyle>
            <a:lvl1pPr marL="0" indent="0" algn="ctr">
              <a:buNone/>
              <a:defRPr sz="2000" cap="all">
                <a:solidFill>
                  <a:srgbClr val="FFFFFF"/>
                </a:solidFill>
              </a:defRPr>
            </a:lvl1pPr>
            <a:lvl2pPr marL="457165" indent="0" algn="ctr">
              <a:buNone/>
              <a:defRPr>
                <a:solidFill>
                  <a:schemeClr val="tx1">
                    <a:tint val="75000"/>
                  </a:schemeClr>
                </a:solidFill>
              </a:defRPr>
            </a:lvl2pPr>
            <a:lvl3pPr marL="914330"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2" indent="0" algn="ctr">
              <a:buNone/>
              <a:defRPr>
                <a:solidFill>
                  <a:schemeClr val="tx1">
                    <a:tint val="75000"/>
                  </a:schemeClr>
                </a:solidFill>
              </a:defRPr>
            </a:lvl6pPr>
            <a:lvl7pPr marL="2742987" indent="0" algn="ctr">
              <a:buNone/>
              <a:defRPr>
                <a:solidFill>
                  <a:schemeClr val="tx1">
                    <a:tint val="75000"/>
                  </a:schemeClr>
                </a:solidFill>
              </a:defRPr>
            </a:lvl7pPr>
            <a:lvl8pPr marL="3200152" indent="0" algn="ctr">
              <a:buNone/>
              <a:defRPr>
                <a:solidFill>
                  <a:schemeClr val="tx1">
                    <a:tint val="75000"/>
                  </a:schemeClr>
                </a:solidFill>
              </a:defRPr>
            </a:lvl8pPr>
            <a:lvl9pPr marL="3657316"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85853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3768" y="1600201"/>
            <a:ext cx="6203032" cy="4326882"/>
          </a:xfrm>
          <a:prstGeom prst="rect">
            <a:avLst/>
          </a:prstGeom>
        </p:spPr>
        <p:txBody>
          <a:bodyPr lIns="91434" tIns="45716" rIns="91434" bIns="45716"/>
          <a:lstStyle>
            <a:lvl1pPr>
              <a:buSzPct val="100000"/>
              <a:buFontTx/>
              <a:buBlip>
                <a:blip r:embed="rId2"/>
              </a:buBlip>
              <a:defRPr sz="2400" baseline="0"/>
            </a:lvl1pPr>
            <a:lvl2pPr>
              <a:buFontTx/>
              <a:buBlip>
                <a:blip r:embed="rId3"/>
              </a:buBlip>
              <a:defRPr sz="2000" baseline="0"/>
            </a:lvl2pPr>
            <a:lvl3pPr>
              <a:buSzPct val="75000"/>
              <a:buFontTx/>
              <a:buBlip>
                <a:blip r:embed="rId2"/>
              </a:buBlip>
              <a:defRPr sz="1800"/>
            </a:lvl3pPr>
            <a:lvl4pPr>
              <a:buSzPct val="75000"/>
              <a:buFontTx/>
              <a:buBlip>
                <a:blip r:embed="rId3"/>
              </a:buBlip>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5"/>
          <p:cNvSpPr>
            <a:spLocks noGrp="1"/>
          </p:cNvSpPr>
          <p:nvPr>
            <p:ph type="title"/>
          </p:nvPr>
        </p:nvSpPr>
        <p:spPr>
          <a:xfrm>
            <a:off x="2405037" y="339995"/>
            <a:ext cx="6224029" cy="379648"/>
          </a:xfrm>
          <a:prstGeom prst="rect">
            <a:avLst/>
          </a:prstGeom>
        </p:spPr>
        <p:txBody>
          <a:bodyPr vert="horz" lIns="91434" tIns="45716" rIns="91434" bIns="45716"/>
          <a:lstStyle>
            <a:lvl1pPr algn="l">
              <a:defRPr sz="2400" b="1">
                <a:solidFill>
                  <a:srgbClr val="00A3A4"/>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405050" y="730747"/>
            <a:ext cx="6233888" cy="385394"/>
          </a:xfrm>
          <a:prstGeom prst="rect">
            <a:avLst/>
          </a:prstGeom>
        </p:spPr>
        <p:txBody>
          <a:bodyPr vert="horz" lIns="91434" tIns="45716" rIns="91434" bIns="45716"/>
          <a:lstStyle>
            <a:lvl1pPr>
              <a:buNone/>
              <a:defRPr sz="1600" cap="all">
                <a:solidFill>
                  <a:srgbClr val="00A3A4"/>
                </a:solidFill>
              </a:defRPr>
            </a:lvl1pPr>
          </a:lstStyle>
          <a:p>
            <a:pPr lvl="0"/>
            <a:r>
              <a:rPr lang="en-GB" dirty="0" smtClean="0"/>
              <a:t>Click to edit Master text styles</a:t>
            </a:r>
          </a:p>
        </p:txBody>
      </p:sp>
      <p:sp>
        <p:nvSpPr>
          <p:cNvPr id="12" name="Content Placeholder 11"/>
          <p:cNvSpPr>
            <a:spLocks noGrp="1"/>
          </p:cNvSpPr>
          <p:nvPr>
            <p:ph sz="quarter" idx="11"/>
          </p:nvPr>
        </p:nvSpPr>
        <p:spPr>
          <a:xfrm>
            <a:off x="404365" y="3327402"/>
            <a:ext cx="1962204" cy="2618925"/>
          </a:xfrm>
          <a:prstGeom prst="rect">
            <a:avLst/>
          </a:prstGeom>
        </p:spPr>
        <p:txBody>
          <a:bodyPr vert="horz" lIns="91434" tIns="45716" rIns="91434" bIns="45716" anchor="b"/>
          <a:lstStyle>
            <a:lvl1pPr marL="0" indent="0">
              <a:buNone/>
              <a:defRPr sz="1400" i="1" baseline="0">
                <a:solidFill>
                  <a:srgbClr val="00A3A4"/>
                </a:solidFill>
                <a:latin typeface="Arial"/>
                <a:cs typeface="Arial"/>
              </a:defRPr>
            </a:lvl1pPr>
            <a:lvl2pPr>
              <a:defRPr sz="2000">
                <a:solidFill>
                  <a:srgbClr val="00A3A4"/>
                </a:solidFill>
              </a:defRPr>
            </a:lvl2pPr>
            <a:lvl3pPr>
              <a:defRPr sz="2000">
                <a:solidFill>
                  <a:srgbClr val="00A3A4"/>
                </a:solidFill>
              </a:defRPr>
            </a:lvl3pPr>
            <a:lvl4pPr>
              <a:defRPr sz="2000">
                <a:solidFill>
                  <a:srgbClr val="00A3A4"/>
                </a:solidFill>
              </a:defRPr>
            </a:lvl4pPr>
            <a:lvl5pPr>
              <a:defRPr sz="2000">
                <a:solidFill>
                  <a:srgbClr val="00A3A4"/>
                </a:solidFill>
              </a:defRPr>
            </a:lvl5pPr>
          </a:lstStyle>
          <a:p>
            <a:pPr lvl="0"/>
            <a:r>
              <a:rPr lang="en-US" smtClean="0"/>
              <a:t>Click to edit Master text styles</a:t>
            </a:r>
          </a:p>
        </p:txBody>
      </p:sp>
    </p:spTree>
    <p:extLst>
      <p:ext uri="{BB962C8B-B14F-4D97-AF65-F5344CB8AC3E}">
        <p14:creationId xmlns:p14="http://schemas.microsoft.com/office/powerpoint/2010/main" val="923172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with colour">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2487612" y="1601788"/>
            <a:ext cx="6195967" cy="4341812"/>
          </a:xfrm>
          <a:prstGeom prst="rect">
            <a:avLst/>
          </a:prstGeom>
        </p:spPr>
        <p:txBody>
          <a:bodyPr vert="horz" lIns="91434" tIns="45716" rIns="91434" bIns="45716"/>
          <a:lstStyle>
            <a:lvl1pPr>
              <a:buNone/>
              <a:defRPr sz="2400" b="1">
                <a:solidFill>
                  <a:srgbClr val="00A3A4"/>
                </a:solidFill>
                <a:latin typeface="+mj-lt"/>
                <a:cs typeface="Arial"/>
              </a:defRPr>
            </a:lvl1pPr>
            <a:lvl2pPr marL="0" indent="0">
              <a:buNone/>
              <a:defRPr sz="2400">
                <a:latin typeface="+mj-lt"/>
                <a:cs typeface="Arial"/>
              </a:defRPr>
            </a:lvl2pPr>
            <a:lvl3pPr marL="277791" indent="-228582" algn="l" rtl="0" eaLnBrk="0" fontAlgn="base" hangingPunct="0">
              <a:spcBef>
                <a:spcPct val="20000"/>
              </a:spcBef>
              <a:spcAft>
                <a:spcPct val="0"/>
              </a:spcAft>
              <a:buSzPct val="100000"/>
              <a:buFontTx/>
              <a:buBlip>
                <a:blip r:embed="rId2"/>
              </a:buBlip>
              <a:defRPr lang="en-GB" sz="2000" kern="1200" baseline="0" dirty="0" smtClean="0">
                <a:solidFill>
                  <a:schemeClr val="tx1"/>
                </a:solidFill>
                <a:latin typeface="+mj-lt"/>
                <a:ea typeface="+mn-ea"/>
                <a:cs typeface="+mn-cs"/>
              </a:defRPr>
            </a:lvl3pPr>
            <a:lvl4pPr marL="711144" indent="-244456" algn="l" rtl="0" eaLnBrk="0" fontAlgn="base" hangingPunct="0">
              <a:spcBef>
                <a:spcPct val="20000"/>
              </a:spcBef>
              <a:spcAft>
                <a:spcPct val="0"/>
              </a:spcAft>
              <a:buSzPct val="100000"/>
              <a:buFontTx/>
              <a:buBlip>
                <a:blip r:embed="rId3"/>
              </a:buBlip>
              <a:defRPr lang="en-GB" sz="1800" kern="1200" baseline="0" dirty="0" smtClean="0">
                <a:solidFill>
                  <a:schemeClr val="tx1"/>
                </a:solidFill>
                <a:latin typeface="+mj-lt"/>
                <a:ea typeface="+mn-ea"/>
                <a:cs typeface="+mn-cs"/>
              </a:defRPr>
            </a:lvl4pPr>
            <a:lvl5pPr marL="1520707" indent="-269854" algn="l" rtl="0" eaLnBrk="0" fontAlgn="base" hangingPunct="0">
              <a:spcBef>
                <a:spcPct val="20000"/>
              </a:spcBef>
              <a:spcAft>
                <a:spcPct val="0"/>
              </a:spcAft>
              <a:buFontTx/>
              <a:buBlip>
                <a:blip r:embed="rId2"/>
              </a:buBlip>
              <a:defRPr lang="en-US" sz="1800" kern="1200" baseline="0" dirty="0">
                <a:solidFill>
                  <a:schemeClr val="tx1"/>
                </a:solidFill>
                <a:latin typeface="+mj-lt"/>
                <a:ea typeface="+mn-ea"/>
                <a:cs typeface="+mn-cs"/>
              </a:defRPr>
            </a:lvl5pPr>
          </a:lstStyle>
          <a:p>
            <a:pPr lvl="0"/>
            <a:r>
              <a:rPr lang="en-GB" dirty="0" smtClean="0"/>
              <a:t>Click to edit Master text styles</a:t>
            </a:r>
          </a:p>
          <a:p>
            <a:pPr lvl="1"/>
            <a:r>
              <a:rPr lang="en-GB" dirty="0" smtClean="0"/>
              <a:t>Second level prose</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Content Placeholder 11"/>
          <p:cNvSpPr>
            <a:spLocks noGrp="1"/>
          </p:cNvSpPr>
          <p:nvPr>
            <p:ph sz="quarter" idx="11"/>
          </p:nvPr>
        </p:nvSpPr>
        <p:spPr>
          <a:xfrm>
            <a:off x="404365" y="3327402"/>
            <a:ext cx="1962204" cy="2618925"/>
          </a:xfrm>
          <a:prstGeom prst="rect">
            <a:avLst/>
          </a:prstGeom>
        </p:spPr>
        <p:txBody>
          <a:bodyPr vert="horz" lIns="91434" tIns="45716" rIns="91434" bIns="45716" anchor="b"/>
          <a:lstStyle>
            <a:lvl1pPr marL="0" indent="0">
              <a:buNone/>
              <a:defRPr sz="1400" i="1" baseline="0">
                <a:solidFill>
                  <a:srgbClr val="00A3A4"/>
                </a:solidFill>
                <a:latin typeface="Arial"/>
                <a:cs typeface="Arial"/>
              </a:defRPr>
            </a:lvl1pPr>
            <a:lvl2pPr>
              <a:defRPr sz="2000">
                <a:solidFill>
                  <a:srgbClr val="00A3A4"/>
                </a:solidFill>
              </a:defRPr>
            </a:lvl2pPr>
            <a:lvl3pPr>
              <a:defRPr sz="2000">
                <a:solidFill>
                  <a:srgbClr val="00A3A4"/>
                </a:solidFill>
              </a:defRPr>
            </a:lvl3pPr>
            <a:lvl4pPr>
              <a:defRPr sz="2000">
                <a:solidFill>
                  <a:srgbClr val="00A3A4"/>
                </a:solidFill>
              </a:defRPr>
            </a:lvl4pPr>
            <a:lvl5pPr>
              <a:defRPr sz="2000">
                <a:solidFill>
                  <a:srgbClr val="00A3A4"/>
                </a:solidFill>
              </a:defRPr>
            </a:lvl5pPr>
          </a:lstStyle>
          <a:p>
            <a:pPr lvl="0"/>
            <a:r>
              <a:rPr lang="en-US" smtClean="0"/>
              <a:t>Click to edit Master text styles</a:t>
            </a:r>
          </a:p>
        </p:txBody>
      </p:sp>
      <p:sp>
        <p:nvSpPr>
          <p:cNvPr id="10" name="Title 5"/>
          <p:cNvSpPr>
            <a:spLocks noGrp="1"/>
          </p:cNvSpPr>
          <p:nvPr>
            <p:ph type="title"/>
          </p:nvPr>
        </p:nvSpPr>
        <p:spPr>
          <a:xfrm>
            <a:off x="2405037" y="339995"/>
            <a:ext cx="6224029" cy="379648"/>
          </a:xfrm>
          <a:prstGeom prst="rect">
            <a:avLst/>
          </a:prstGeom>
        </p:spPr>
        <p:txBody>
          <a:bodyPr vert="horz" lIns="91434" tIns="45716" rIns="91434" bIns="45716"/>
          <a:lstStyle>
            <a:lvl1pPr algn="l">
              <a:defRPr sz="2400" b="1">
                <a:solidFill>
                  <a:srgbClr val="00A3A4"/>
                </a:solidFill>
              </a:defRPr>
            </a:lvl1pPr>
          </a:lstStyle>
          <a:p>
            <a:r>
              <a:rPr lang="en-US" dirty="0" smtClean="0"/>
              <a:t>Click to edit Master title style</a:t>
            </a:r>
            <a:endParaRPr lang="en-US" dirty="0"/>
          </a:p>
        </p:txBody>
      </p:sp>
      <p:sp>
        <p:nvSpPr>
          <p:cNvPr id="11" name="Text Placeholder 7"/>
          <p:cNvSpPr>
            <a:spLocks noGrp="1"/>
          </p:cNvSpPr>
          <p:nvPr>
            <p:ph type="body" sz="quarter" idx="10"/>
          </p:nvPr>
        </p:nvSpPr>
        <p:spPr>
          <a:xfrm>
            <a:off x="2405050" y="730747"/>
            <a:ext cx="6233888" cy="385394"/>
          </a:xfrm>
          <a:prstGeom prst="rect">
            <a:avLst/>
          </a:prstGeom>
        </p:spPr>
        <p:txBody>
          <a:bodyPr vert="horz" lIns="91434" tIns="45716" rIns="91434" bIns="45716"/>
          <a:lstStyle>
            <a:lvl1pPr>
              <a:buNone/>
              <a:defRPr sz="1600" cap="all">
                <a:solidFill>
                  <a:srgbClr val="00A3A4"/>
                </a:solidFill>
              </a:defRPr>
            </a:lvl1pPr>
          </a:lstStyle>
          <a:p>
            <a:pPr lvl="0"/>
            <a:r>
              <a:rPr lang="en-GB" dirty="0" smtClean="0"/>
              <a:t>Click to edit Master text styles</a:t>
            </a:r>
          </a:p>
        </p:txBody>
      </p:sp>
    </p:spTree>
    <p:extLst>
      <p:ext uri="{BB962C8B-B14F-4D97-AF65-F5344CB8AC3E}">
        <p14:creationId xmlns:p14="http://schemas.microsoft.com/office/powerpoint/2010/main" val="233719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5" name="Content Placeholder 11"/>
          <p:cNvSpPr>
            <a:spLocks noGrp="1"/>
          </p:cNvSpPr>
          <p:nvPr>
            <p:ph sz="quarter" idx="11"/>
          </p:nvPr>
        </p:nvSpPr>
        <p:spPr>
          <a:xfrm>
            <a:off x="404365" y="3327402"/>
            <a:ext cx="1962204" cy="2618925"/>
          </a:xfrm>
          <a:prstGeom prst="rect">
            <a:avLst/>
          </a:prstGeom>
        </p:spPr>
        <p:txBody>
          <a:bodyPr vert="horz" lIns="91434" tIns="45716" rIns="91434" bIns="45716" anchor="b"/>
          <a:lstStyle>
            <a:lvl1pPr marL="0" indent="0">
              <a:buNone/>
              <a:defRPr sz="1400" i="1" baseline="0">
                <a:solidFill>
                  <a:srgbClr val="00A3A4"/>
                </a:solidFill>
                <a:latin typeface="Arial"/>
                <a:cs typeface="Arial"/>
              </a:defRPr>
            </a:lvl1pPr>
            <a:lvl2pPr>
              <a:defRPr sz="2000">
                <a:solidFill>
                  <a:srgbClr val="00A3A4"/>
                </a:solidFill>
              </a:defRPr>
            </a:lvl2pPr>
            <a:lvl3pPr>
              <a:defRPr sz="2000">
                <a:solidFill>
                  <a:srgbClr val="00A3A4"/>
                </a:solidFill>
              </a:defRPr>
            </a:lvl3pPr>
            <a:lvl4pPr>
              <a:defRPr sz="2000">
                <a:solidFill>
                  <a:srgbClr val="00A3A4"/>
                </a:solidFill>
              </a:defRPr>
            </a:lvl4pPr>
            <a:lvl5pPr>
              <a:defRPr sz="2000">
                <a:solidFill>
                  <a:srgbClr val="00A3A4"/>
                </a:solidFill>
              </a:defRPr>
            </a:lvl5pPr>
          </a:lstStyle>
          <a:p>
            <a:pPr lvl="0"/>
            <a:r>
              <a:rPr lang="en-US" smtClean="0"/>
              <a:t>Click to edit Master text styles</a:t>
            </a:r>
          </a:p>
        </p:txBody>
      </p:sp>
      <p:sp>
        <p:nvSpPr>
          <p:cNvPr id="8" name="Title 5"/>
          <p:cNvSpPr>
            <a:spLocks noGrp="1"/>
          </p:cNvSpPr>
          <p:nvPr>
            <p:ph type="title"/>
          </p:nvPr>
        </p:nvSpPr>
        <p:spPr>
          <a:xfrm>
            <a:off x="2405037" y="339995"/>
            <a:ext cx="6224029" cy="379648"/>
          </a:xfrm>
          <a:prstGeom prst="rect">
            <a:avLst/>
          </a:prstGeom>
        </p:spPr>
        <p:txBody>
          <a:bodyPr vert="horz" lIns="91434" tIns="45716" rIns="91434" bIns="45716"/>
          <a:lstStyle>
            <a:lvl1pPr algn="l">
              <a:defRPr sz="2400" b="1">
                <a:solidFill>
                  <a:srgbClr val="00A3A4"/>
                </a:solidFill>
              </a:defRPr>
            </a:lvl1pPr>
          </a:lstStyle>
          <a:p>
            <a:r>
              <a:rPr lang="en-US" dirty="0" smtClean="0"/>
              <a:t>Click to edit Master title style</a:t>
            </a:r>
            <a:endParaRPr lang="en-US" dirty="0"/>
          </a:p>
        </p:txBody>
      </p:sp>
      <p:sp>
        <p:nvSpPr>
          <p:cNvPr id="9" name="Text Placeholder 7"/>
          <p:cNvSpPr>
            <a:spLocks noGrp="1"/>
          </p:cNvSpPr>
          <p:nvPr>
            <p:ph type="body" sz="quarter" idx="10"/>
          </p:nvPr>
        </p:nvSpPr>
        <p:spPr>
          <a:xfrm>
            <a:off x="2405050" y="730747"/>
            <a:ext cx="6233888" cy="385394"/>
          </a:xfrm>
          <a:prstGeom prst="rect">
            <a:avLst/>
          </a:prstGeom>
        </p:spPr>
        <p:txBody>
          <a:bodyPr vert="horz" lIns="91434" tIns="45716" rIns="91434" bIns="45716"/>
          <a:lstStyle>
            <a:lvl1pPr>
              <a:buNone/>
              <a:defRPr sz="1600" cap="all">
                <a:solidFill>
                  <a:srgbClr val="00A3A4"/>
                </a:solidFill>
              </a:defRPr>
            </a:lvl1pPr>
          </a:lstStyle>
          <a:p>
            <a:pPr lvl="0"/>
            <a:r>
              <a:rPr lang="en-GB" dirty="0" smtClean="0"/>
              <a:t>Click to edit Master text styles</a:t>
            </a:r>
          </a:p>
        </p:txBody>
      </p:sp>
    </p:spTree>
    <p:extLst>
      <p:ext uri="{BB962C8B-B14F-4D97-AF65-F5344CB8AC3E}">
        <p14:creationId xmlns:p14="http://schemas.microsoft.com/office/powerpoint/2010/main" val="388400302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with title">
    <p:spTree>
      <p:nvGrpSpPr>
        <p:cNvPr id="1" name=""/>
        <p:cNvGrpSpPr/>
        <p:nvPr/>
      </p:nvGrpSpPr>
      <p:grpSpPr>
        <a:xfrm>
          <a:off x="0" y="0"/>
          <a:ext cx="0" cy="0"/>
          <a:chOff x="0" y="0"/>
          <a:chExt cx="0" cy="0"/>
        </a:xfrm>
      </p:grpSpPr>
      <p:sp>
        <p:nvSpPr>
          <p:cNvPr id="6" name="Rectangle 5"/>
          <p:cNvSpPr/>
          <p:nvPr userDrawn="1"/>
        </p:nvSpPr>
        <p:spPr>
          <a:xfrm>
            <a:off x="2339752" y="332656"/>
            <a:ext cx="144016" cy="554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endParaRPr lang="en-GB">
              <a:solidFill>
                <a:prstClr val="white"/>
              </a:solidFill>
              <a:latin typeface="Calibri"/>
            </a:endParaRPr>
          </a:p>
        </p:txBody>
      </p:sp>
      <p:sp>
        <p:nvSpPr>
          <p:cNvPr id="8" name="Title 5"/>
          <p:cNvSpPr>
            <a:spLocks noGrp="1"/>
          </p:cNvSpPr>
          <p:nvPr>
            <p:ph type="title"/>
          </p:nvPr>
        </p:nvSpPr>
        <p:spPr>
          <a:xfrm>
            <a:off x="2405037" y="339995"/>
            <a:ext cx="6224029" cy="379648"/>
          </a:xfrm>
          <a:prstGeom prst="rect">
            <a:avLst/>
          </a:prstGeom>
        </p:spPr>
        <p:txBody>
          <a:bodyPr vert="horz" lIns="91434" tIns="45716" rIns="91434" bIns="45716"/>
          <a:lstStyle>
            <a:lvl1pPr algn="l">
              <a:defRPr sz="2400" b="1">
                <a:solidFill>
                  <a:srgbClr val="00A3A4"/>
                </a:solidFill>
              </a:defRPr>
            </a:lvl1pPr>
          </a:lstStyle>
          <a:p>
            <a:r>
              <a:rPr lang="en-US" dirty="0" smtClean="0"/>
              <a:t>Click to edit Master title style</a:t>
            </a:r>
            <a:endParaRPr lang="en-US" dirty="0"/>
          </a:p>
        </p:txBody>
      </p:sp>
      <p:sp>
        <p:nvSpPr>
          <p:cNvPr id="9" name="Text Placeholder 7"/>
          <p:cNvSpPr>
            <a:spLocks noGrp="1"/>
          </p:cNvSpPr>
          <p:nvPr>
            <p:ph type="body" sz="quarter" idx="10"/>
          </p:nvPr>
        </p:nvSpPr>
        <p:spPr>
          <a:xfrm>
            <a:off x="2405050" y="730747"/>
            <a:ext cx="6233888" cy="385394"/>
          </a:xfrm>
          <a:prstGeom prst="rect">
            <a:avLst/>
          </a:prstGeom>
        </p:spPr>
        <p:txBody>
          <a:bodyPr vert="horz" lIns="91434" tIns="45716" rIns="91434" bIns="45716"/>
          <a:lstStyle>
            <a:lvl1pPr>
              <a:buNone/>
              <a:defRPr sz="1600" cap="all">
                <a:solidFill>
                  <a:srgbClr val="00A3A4"/>
                </a:solidFill>
              </a:defRPr>
            </a:lvl1pPr>
          </a:lstStyle>
          <a:p>
            <a:pPr lvl="0"/>
            <a:r>
              <a:rPr lang="en-GB" dirty="0" smtClean="0"/>
              <a:t>Click to edit Master text styles</a:t>
            </a:r>
          </a:p>
        </p:txBody>
      </p:sp>
    </p:spTree>
    <p:extLst>
      <p:ext uri="{BB962C8B-B14F-4D97-AF65-F5344CB8AC3E}">
        <p14:creationId xmlns:p14="http://schemas.microsoft.com/office/powerpoint/2010/main" val="422338159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07732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4" tIns="45716" rIns="91434" bIns="45716"/>
          <a:lstStyle/>
          <a:p>
            <a:r>
              <a:rPr lang="en-GB" smtClean="0"/>
              <a:t>Click to edit Master title style</a:t>
            </a:r>
            <a:endParaRPr lang="en-US"/>
          </a:p>
        </p:txBody>
      </p:sp>
    </p:spTree>
    <p:extLst>
      <p:ext uri="{BB962C8B-B14F-4D97-AF65-F5344CB8AC3E}">
        <p14:creationId xmlns:p14="http://schemas.microsoft.com/office/powerpoint/2010/main" val="308790228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4" tIns="45716" rIns="91434" bIns="45716"/>
          <a:lstStyle>
            <a:lvl1pPr>
              <a:defRPr>
                <a:latin typeface="Calibri"/>
                <a:cs typeface="Calibri"/>
              </a:defRPr>
            </a:lvl1p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91434" tIns="45716" rIns="91434" bIns="45716"/>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1343892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bwMode="gray">
          <a:xfrm>
            <a:off x="5514219" y="1330479"/>
            <a:ext cx="3335338" cy="2714856"/>
          </a:xfrm>
          <a:prstGeom prst="rect">
            <a:avLst/>
          </a:prstGeom>
        </p:spPr>
        <p:txBody>
          <a:bodyPr lIns="0" tIns="0" rIns="0" bIns="0" anchor="ctr"/>
          <a:lstStyle>
            <a:lvl1pPr marL="0" indent="0" algn="r">
              <a:lnSpc>
                <a:spcPct val="80000"/>
              </a:lnSpc>
              <a:buNone/>
              <a:defRPr sz="3500" b="0" i="0" baseline="0">
                <a:solidFill>
                  <a:schemeClr val="bg1"/>
                </a:solidFill>
                <a:latin typeface="Arial"/>
                <a:cs typeface="Arial"/>
              </a:defRPr>
            </a:lvl1pPr>
            <a:lvl2pPr>
              <a:defRPr sz="3000" b="0" i="0">
                <a:latin typeface="Arial"/>
                <a:cs typeface="Arial"/>
              </a:defRPr>
            </a:lvl2pPr>
            <a:lvl3pPr>
              <a:defRPr sz="3000" b="0" i="0">
                <a:latin typeface="Arial"/>
                <a:cs typeface="Arial"/>
              </a:defRPr>
            </a:lvl3pPr>
            <a:lvl4pPr>
              <a:defRPr sz="3000" b="0" i="0">
                <a:latin typeface="Arial"/>
                <a:cs typeface="Arial"/>
              </a:defRPr>
            </a:lvl4pPr>
            <a:lvl5pPr>
              <a:defRPr sz="3000" b="0" i="0">
                <a:latin typeface="Arial"/>
                <a:cs typeface="Arial"/>
              </a:defRPr>
            </a:lvl5pPr>
          </a:lstStyle>
          <a:p>
            <a:pPr lvl="0"/>
            <a:r>
              <a:rPr lang="en-GB" dirty="0" smtClean="0"/>
              <a:t>Click to edit Master text style</a:t>
            </a:r>
          </a:p>
        </p:txBody>
      </p:sp>
    </p:spTree>
    <p:extLst>
      <p:ext uri="{BB962C8B-B14F-4D97-AF65-F5344CB8AC3E}">
        <p14:creationId xmlns:p14="http://schemas.microsoft.com/office/powerpoint/2010/main" val="122399906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4" name="Content Placeholder 2"/>
          <p:cNvSpPr>
            <a:spLocks noGrp="1"/>
          </p:cNvSpPr>
          <p:nvPr>
            <p:ph idx="1"/>
          </p:nvPr>
        </p:nvSpPr>
        <p:spPr>
          <a:xfrm>
            <a:off x="254001" y="1128817"/>
            <a:ext cx="8609484" cy="4832997"/>
          </a:xfrm>
          <a:prstGeom prst="rect">
            <a:avLst/>
          </a:prstGeom>
        </p:spPr>
        <p:txBody>
          <a:bodyPr lIns="91434" tIns="45716" rIns="91434" bIns="45716"/>
          <a:lstStyle>
            <a:lvl1pPr marL="342874" indent="-342874">
              <a:buClr>
                <a:schemeClr val="tx2"/>
              </a:buClr>
              <a:buFont typeface="Wingdings" charset="2"/>
              <a:buChar char="§"/>
              <a:defRPr sz="2400"/>
            </a:lvl1pPr>
            <a:lvl2pPr marL="742892" indent="-285728">
              <a:buClr>
                <a:schemeClr val="tx2"/>
              </a:buClr>
              <a:buFont typeface="Wingdings" charset="2"/>
              <a:buChar char="§"/>
              <a:defRPr sz="2000"/>
            </a:lvl2pPr>
            <a:lvl3pPr marL="1142912" indent="-228582">
              <a:buClr>
                <a:schemeClr val="tx2"/>
              </a:buClr>
              <a:buFont typeface="Wingdings" charset="2"/>
              <a:buChar char="§"/>
              <a:defRPr sz="1800"/>
            </a:lvl3pPr>
            <a:lvl4pPr marL="1600076" indent="-228582">
              <a:buClr>
                <a:schemeClr val="tx2"/>
              </a:buClr>
              <a:buFont typeface="Wingdings" charset="2"/>
              <a:buChar char="§"/>
              <a:defRPr/>
            </a:lvl4pPr>
            <a:lvl5pPr marL="2057240" indent="-228582">
              <a:buClr>
                <a:schemeClr val="tx2"/>
              </a:buClr>
              <a:buFont typeface="Wingdings" charset="2"/>
              <a:buChar char="§"/>
              <a:defRPr/>
            </a:lvl5pPr>
          </a:lstStyle>
          <a:p>
            <a:pPr lvl="0"/>
            <a:r>
              <a:rPr lang="en-GB" dirty="0" smtClean="0"/>
              <a:t>Click to edit Master text styles</a:t>
            </a:r>
          </a:p>
          <a:p>
            <a:pPr lvl="1"/>
            <a:r>
              <a:rPr lang="en-GB" dirty="0" smtClean="0"/>
              <a:t>Second level</a:t>
            </a:r>
          </a:p>
          <a:p>
            <a:pPr lvl="2"/>
            <a:r>
              <a:rPr lang="en-GB" dirty="0" smtClean="0"/>
              <a:t>Third level</a:t>
            </a:r>
          </a:p>
        </p:txBody>
      </p:sp>
      <p:sp>
        <p:nvSpPr>
          <p:cNvPr id="5" name="Title 1"/>
          <p:cNvSpPr>
            <a:spLocks noGrp="1"/>
          </p:cNvSpPr>
          <p:nvPr>
            <p:ph type="title"/>
          </p:nvPr>
        </p:nvSpPr>
        <p:spPr bwMode="gray">
          <a:xfrm>
            <a:off x="254002" y="80111"/>
            <a:ext cx="5760433" cy="900456"/>
          </a:xfrm>
          <a:prstGeom prst="rect">
            <a:avLst/>
          </a:prstGeom>
        </p:spPr>
        <p:txBody>
          <a:bodyPr lIns="91434" tIns="45716" rIns="91434" bIns="45716"/>
          <a:lstStyle>
            <a:lvl1pPr algn="l">
              <a:defRPr sz="3000" b="0">
                <a:solidFill>
                  <a:schemeClr val="bg1"/>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val="48671926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82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61914" y="182563"/>
            <a:ext cx="87868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smtClean="0">
              <a:solidFill>
                <a:srgbClr val="000000"/>
              </a:solidFill>
            </a:endParaRPr>
          </a:p>
        </p:txBody>
      </p:sp>
      <p:sp>
        <p:nvSpPr>
          <p:cNvPr id="5" name="Rectangle 3"/>
          <p:cNvSpPr>
            <a:spLocks noChangeArrowheads="1"/>
          </p:cNvSpPr>
          <p:nvPr/>
        </p:nvSpPr>
        <p:spPr bwMode="gray">
          <a:xfrm>
            <a:off x="230968" y="44450"/>
            <a:ext cx="2840067" cy="2744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0" tIns="44446" rIns="90480" bIns="44446">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altLang="en-US" sz="1200" b="1" i="1" smtClean="0">
                <a:solidFill>
                  <a:srgbClr val="000000"/>
                </a:solidFill>
              </a:rPr>
              <a:t>Centre for Technology Management</a:t>
            </a:r>
          </a:p>
        </p:txBody>
      </p:sp>
      <p:sp>
        <p:nvSpPr>
          <p:cNvPr id="6" name="Line 4"/>
          <p:cNvSpPr>
            <a:spLocks noChangeShapeType="1"/>
          </p:cNvSpPr>
          <p:nvPr/>
        </p:nvSpPr>
        <p:spPr bwMode="auto">
          <a:xfrm>
            <a:off x="61914" y="6438900"/>
            <a:ext cx="87868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smtClean="0">
              <a:solidFill>
                <a:srgbClr val="000000"/>
              </a:solidFill>
            </a:endParaRPr>
          </a:p>
        </p:txBody>
      </p:sp>
      <p:sp>
        <p:nvSpPr>
          <p:cNvPr id="7" name="Rectangle 5"/>
          <p:cNvSpPr>
            <a:spLocks noChangeArrowheads="1"/>
          </p:cNvSpPr>
          <p:nvPr/>
        </p:nvSpPr>
        <p:spPr bwMode="gray">
          <a:xfrm>
            <a:off x="6259513" y="6248402"/>
            <a:ext cx="2322512" cy="381000"/>
          </a:xfrm>
          <a:prstGeom prst="rect">
            <a:avLst/>
          </a:prstGeom>
          <a:solidFill>
            <a:schemeClr val="bg1"/>
          </a:solidFill>
          <a:ln w="9525">
            <a:solidFill>
              <a:schemeClr val="bg1"/>
            </a:solidFill>
            <a:miter lim="800000"/>
            <a:headEnd/>
            <a:tailEnd/>
          </a:ln>
        </p:spPr>
        <p:txBody>
          <a:bodyPr wrap="none" lIns="91434" tIns="45716" rIns="91434" bIns="45716"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srgbClr val="000000"/>
              </a:solidFill>
            </a:endParaRPr>
          </a:p>
        </p:txBody>
      </p:sp>
      <p:pic>
        <p:nvPicPr>
          <p:cNvPr id="8" name="Picture 6" descr="CamUni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3664" y="6237290"/>
            <a:ext cx="1981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gray">
          <a:xfrm>
            <a:off x="323852" y="6381752"/>
            <a:ext cx="904875" cy="95250"/>
          </a:xfrm>
          <a:prstGeom prst="rect">
            <a:avLst/>
          </a:prstGeom>
          <a:solidFill>
            <a:schemeClr val="bg1"/>
          </a:solidFill>
          <a:ln w="9525">
            <a:solidFill>
              <a:schemeClr val="bg1"/>
            </a:solidFill>
            <a:miter lim="800000"/>
            <a:headEnd/>
            <a:tailEnd/>
          </a:ln>
        </p:spPr>
        <p:txBody>
          <a:bodyPr wrap="none" lIns="91434" tIns="45716" rIns="91434" bIns="45716"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srgbClr val="000000"/>
              </a:solidFill>
            </a:endParaRPr>
          </a:p>
        </p:txBody>
      </p:sp>
      <p:pic>
        <p:nvPicPr>
          <p:cNvPr id="10" name="Picture 10" descr="If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564" y="6237290"/>
            <a:ext cx="723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52" name="Rectangle 8"/>
          <p:cNvSpPr>
            <a:spLocks noGrp="1" noChangeArrowheads="1"/>
          </p:cNvSpPr>
          <p:nvPr>
            <p:ph type="ctrTitle"/>
          </p:nvPr>
        </p:nvSpPr>
        <p:spPr bwMode="auto">
          <a:xfrm>
            <a:off x="685801" y="2130891"/>
            <a:ext cx="7772400" cy="1470025"/>
          </a:xfrm>
          <a:prstGeom prst="rect">
            <a:avLst/>
          </a:prstGeom>
          <a:noFill/>
          <a:ln>
            <a:miter lim="800000"/>
            <a:headEnd/>
            <a:tailEnd/>
          </a:ln>
        </p:spPr>
        <p:txBody>
          <a:bodyPr/>
          <a:lstStyle>
            <a:lvl1pPr algn="ctr">
              <a:defRPr/>
            </a:lvl1pPr>
          </a:lstStyle>
          <a:p>
            <a:r>
              <a:rPr lang="en-GB"/>
              <a:t>Click to edit Master title style</a:t>
            </a:r>
          </a:p>
        </p:txBody>
      </p:sp>
      <p:sp>
        <p:nvSpPr>
          <p:cNvPr id="518153" name="Rectangle 9"/>
          <p:cNvSpPr>
            <a:spLocks noGrp="1" noChangeArrowheads="1"/>
          </p:cNvSpPr>
          <p:nvPr>
            <p:ph type="subTitle" idx="1"/>
          </p:nvPr>
        </p:nvSpPr>
        <p:spPr bwMode="auto">
          <a:xfrm>
            <a:off x="1371601" y="3886200"/>
            <a:ext cx="6400800" cy="1752600"/>
          </a:xfrm>
          <a:prstGeom prst="rect">
            <a:avLst/>
          </a:prstGeom>
          <a:noFill/>
          <a:ln>
            <a:miter lim="800000"/>
            <a:headEnd/>
            <a:tailEnd/>
          </a:ln>
        </p:spPr>
        <p:txBody>
          <a:bodyPr/>
          <a:lstStyle>
            <a:lvl1pPr marL="0" indent="0" algn="ctr">
              <a:buFontTx/>
              <a:buNone/>
              <a:defRPr/>
            </a:lvl1pPr>
          </a:lstStyle>
          <a:p>
            <a:r>
              <a:rPr lang="en-GB"/>
              <a:t>Click to edit Master subtitle style</a:t>
            </a:r>
          </a:p>
        </p:txBody>
      </p:sp>
    </p:spTree>
    <p:extLst>
      <p:ext uri="{BB962C8B-B14F-4D97-AF65-F5344CB8AC3E}">
        <p14:creationId xmlns:p14="http://schemas.microsoft.com/office/powerpoint/2010/main" val="252525925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Tree>
    <p:extLst>
      <p:ext uri="{BB962C8B-B14F-4D97-AF65-F5344CB8AC3E}">
        <p14:creationId xmlns:p14="http://schemas.microsoft.com/office/powerpoint/2010/main" val="390429726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3206750" cy="585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anchor="ctr"/>
          <a:lstStyle/>
          <a:p>
            <a:pPr>
              <a:defRPr/>
            </a:pPr>
            <a:endParaRPr lang="en-GB">
              <a:solidFill>
                <a:prstClr val="white"/>
              </a:solidFill>
              <a:latin typeface="Calibri"/>
            </a:endParaRPr>
          </a:p>
        </p:txBody>
      </p:sp>
      <p:sp>
        <p:nvSpPr>
          <p:cNvPr id="8" name="TextBox 7"/>
          <p:cNvSpPr txBox="1"/>
          <p:nvPr userDrawn="1"/>
        </p:nvSpPr>
        <p:spPr>
          <a:xfrm>
            <a:off x="4678365" y="5380039"/>
            <a:ext cx="1374775" cy="261602"/>
          </a:xfrm>
          <a:prstGeom prst="rect">
            <a:avLst/>
          </a:prstGeom>
          <a:noFill/>
        </p:spPr>
        <p:txBody>
          <a:bodyPr lIns="91434" tIns="45716" rIns="91434" bIns="45716">
            <a:spAutoFit/>
          </a:bodyPr>
          <a:lstStyle/>
          <a:p>
            <a:pPr>
              <a:defRPr/>
            </a:pPr>
            <a:r>
              <a:rPr lang="en-US" sz="1100" cap="all" dirty="0">
                <a:solidFill>
                  <a:prstClr val="black"/>
                </a:solidFill>
                <a:latin typeface="Calibri"/>
                <a:ea typeface="+mn-ea"/>
                <a:cs typeface="Arial"/>
              </a:rPr>
              <a:t>Presented To</a:t>
            </a:r>
          </a:p>
        </p:txBody>
      </p:sp>
      <p:sp>
        <p:nvSpPr>
          <p:cNvPr id="9" name="TextBox 8"/>
          <p:cNvSpPr txBox="1"/>
          <p:nvPr userDrawn="1"/>
        </p:nvSpPr>
        <p:spPr>
          <a:xfrm>
            <a:off x="2516189" y="5380039"/>
            <a:ext cx="1376362" cy="261602"/>
          </a:xfrm>
          <a:prstGeom prst="rect">
            <a:avLst/>
          </a:prstGeom>
          <a:noFill/>
        </p:spPr>
        <p:txBody>
          <a:bodyPr lIns="91434" tIns="45716" rIns="91434" bIns="45716">
            <a:spAutoFit/>
          </a:bodyPr>
          <a:lstStyle/>
          <a:p>
            <a:pPr>
              <a:defRPr/>
            </a:pPr>
            <a:r>
              <a:rPr lang="en-US" sz="1100" cap="all" dirty="0">
                <a:solidFill>
                  <a:prstClr val="black"/>
                </a:solidFill>
                <a:latin typeface="Calibri"/>
                <a:ea typeface="+mn-ea"/>
                <a:cs typeface="Arial"/>
              </a:rPr>
              <a:t>Presented BY</a:t>
            </a:r>
          </a:p>
        </p:txBody>
      </p:sp>
      <p:sp>
        <p:nvSpPr>
          <p:cNvPr id="10" name="TextBox 18"/>
          <p:cNvSpPr txBox="1">
            <a:spLocks noChangeArrowheads="1"/>
          </p:cNvSpPr>
          <p:nvPr userDrawn="1"/>
        </p:nvSpPr>
        <p:spPr bwMode="auto">
          <a:xfrm>
            <a:off x="2439989" y="938641"/>
            <a:ext cx="2543175" cy="8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lnSpc>
                <a:spcPts val="2000"/>
              </a:lnSpc>
            </a:pPr>
            <a:r>
              <a:rPr lang="en-GB" sz="1600" dirty="0">
                <a:solidFill>
                  <a:srgbClr val="717171"/>
                </a:solidFill>
                <a:latin typeface="Calibri"/>
                <a:ea typeface="+mn-ea"/>
                <a:cs typeface="+mn-cs"/>
              </a:rPr>
              <a:t>EPSRC Centre </a:t>
            </a:r>
            <a:r>
              <a:rPr lang="en-GB" sz="1600" dirty="0" smtClean="0">
                <a:solidFill>
                  <a:srgbClr val="717171"/>
                </a:solidFill>
                <a:latin typeface="Calibri"/>
                <a:ea typeface="+mn-ea"/>
                <a:cs typeface="+mn-cs"/>
              </a:rPr>
              <a:t>for </a:t>
            </a:r>
            <a:r>
              <a:rPr lang="en-GB" sz="1600" dirty="0">
                <a:solidFill>
                  <a:srgbClr val="717171"/>
                </a:solidFill>
                <a:latin typeface="Calibri"/>
                <a:ea typeface="+mn-ea"/>
                <a:cs typeface="+mn-cs"/>
              </a:rPr>
              <a:t/>
            </a:r>
            <a:br>
              <a:rPr lang="en-GB" sz="1600" dirty="0">
                <a:solidFill>
                  <a:srgbClr val="717171"/>
                </a:solidFill>
                <a:latin typeface="Calibri"/>
                <a:ea typeface="+mn-ea"/>
                <a:cs typeface="+mn-cs"/>
              </a:rPr>
            </a:br>
            <a:r>
              <a:rPr lang="en-GB" sz="2200" dirty="0" smtClean="0">
                <a:solidFill>
                  <a:srgbClr val="00AFAF"/>
                </a:solidFill>
                <a:latin typeface="Calibri"/>
                <a:ea typeface="+mn-ea"/>
                <a:cs typeface="+mn-cs"/>
              </a:rPr>
              <a:t>INDUSTRIAL </a:t>
            </a:r>
            <a:r>
              <a:rPr lang="en-GB" sz="2200" dirty="0">
                <a:solidFill>
                  <a:srgbClr val="00AFAF"/>
                </a:solidFill>
                <a:latin typeface="Calibri"/>
                <a:ea typeface="+mn-ea"/>
                <a:cs typeface="+mn-cs"/>
              </a:rPr>
              <a:t/>
            </a:r>
            <a:br>
              <a:rPr lang="en-GB" sz="2200" dirty="0">
                <a:solidFill>
                  <a:srgbClr val="00AFAF"/>
                </a:solidFill>
                <a:latin typeface="Calibri"/>
                <a:ea typeface="+mn-ea"/>
                <a:cs typeface="+mn-cs"/>
              </a:rPr>
            </a:br>
            <a:r>
              <a:rPr lang="en-GB" sz="2200" dirty="0">
                <a:solidFill>
                  <a:srgbClr val="00AFAF"/>
                </a:solidFill>
                <a:latin typeface="Calibri"/>
                <a:ea typeface="+mn-ea"/>
                <a:cs typeface="+mn-cs"/>
              </a:rPr>
              <a:t>SUSTAINABILITY</a:t>
            </a:r>
          </a:p>
        </p:txBody>
      </p:sp>
      <p:sp>
        <p:nvSpPr>
          <p:cNvPr id="11" name="Oval 10"/>
          <p:cNvSpPr/>
          <p:nvPr userDrawn="1"/>
        </p:nvSpPr>
        <p:spPr>
          <a:xfrm>
            <a:off x="976315" y="1169990"/>
            <a:ext cx="695325" cy="695325"/>
          </a:xfrm>
          <a:prstGeom prst="ellipse">
            <a:avLst/>
          </a:prstGeom>
          <a:noFill/>
          <a:ln w="20955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anchor="ctr"/>
          <a:lstStyle/>
          <a:p>
            <a:pPr>
              <a:defRPr/>
            </a:pPr>
            <a:endParaRPr lang="en-GB">
              <a:solidFill>
                <a:prstClr val="white"/>
              </a:solidFill>
              <a:latin typeface="Calibri"/>
            </a:endParaRPr>
          </a:p>
        </p:txBody>
      </p:sp>
      <p:sp>
        <p:nvSpPr>
          <p:cNvPr id="12" name="Arc 11"/>
          <p:cNvSpPr/>
          <p:nvPr userDrawn="1"/>
        </p:nvSpPr>
        <p:spPr>
          <a:xfrm>
            <a:off x="665163" y="857252"/>
            <a:ext cx="1319212" cy="1319213"/>
          </a:xfrm>
          <a:prstGeom prst="arc">
            <a:avLst>
              <a:gd name="adj1" fmla="val 13283022"/>
              <a:gd name="adj2" fmla="val 4817379"/>
            </a:avLst>
          </a:prstGeom>
          <a:ln w="209550" cap="rnd">
            <a:solidFill>
              <a:schemeClr val="accent2"/>
            </a:solidFill>
          </a:ln>
        </p:spPr>
        <p:style>
          <a:lnRef idx="1">
            <a:schemeClr val="accent1"/>
          </a:lnRef>
          <a:fillRef idx="0">
            <a:schemeClr val="accent1"/>
          </a:fillRef>
          <a:effectRef idx="0">
            <a:schemeClr val="accent1"/>
          </a:effectRef>
          <a:fontRef idx="minor">
            <a:schemeClr val="tx1"/>
          </a:fontRef>
        </p:style>
        <p:txBody>
          <a:bodyPr lIns="91434" tIns="45716" rIns="91434" bIns="45716" anchor="ctr"/>
          <a:lstStyle/>
          <a:p>
            <a:pPr>
              <a:defRPr/>
            </a:pPr>
            <a:endParaRPr lang="en-GB">
              <a:solidFill>
                <a:prstClr val="black"/>
              </a:solidFill>
              <a:latin typeface="Calibri"/>
            </a:endParaRPr>
          </a:p>
        </p:txBody>
      </p:sp>
      <p:sp>
        <p:nvSpPr>
          <p:cNvPr id="13" name="Arc 12"/>
          <p:cNvSpPr/>
          <p:nvPr userDrawn="1"/>
        </p:nvSpPr>
        <p:spPr>
          <a:xfrm>
            <a:off x="352425" y="546100"/>
            <a:ext cx="1943100" cy="1943100"/>
          </a:xfrm>
          <a:prstGeom prst="arc">
            <a:avLst>
              <a:gd name="adj1" fmla="val 13076750"/>
              <a:gd name="adj2" fmla="val 19262376"/>
            </a:avLst>
          </a:prstGeom>
          <a:ln w="209550" cap="rnd">
            <a:solidFill>
              <a:schemeClr val="accent1"/>
            </a:solidFill>
          </a:ln>
        </p:spPr>
        <p:style>
          <a:lnRef idx="1">
            <a:schemeClr val="accent1"/>
          </a:lnRef>
          <a:fillRef idx="0">
            <a:schemeClr val="accent1"/>
          </a:fillRef>
          <a:effectRef idx="0">
            <a:schemeClr val="accent1"/>
          </a:effectRef>
          <a:fontRef idx="minor">
            <a:schemeClr val="tx1"/>
          </a:fontRef>
        </p:style>
        <p:txBody>
          <a:bodyPr lIns="91434" tIns="45716" rIns="91434" bIns="45716" anchor="ctr"/>
          <a:lstStyle/>
          <a:p>
            <a:pPr>
              <a:defRPr/>
            </a:pPr>
            <a:endParaRPr lang="en-GB">
              <a:solidFill>
                <a:prstClr val="black"/>
              </a:solidFill>
              <a:latin typeface="Calibri"/>
            </a:endParaRPr>
          </a:p>
        </p:txBody>
      </p:sp>
      <p:sp>
        <p:nvSpPr>
          <p:cNvPr id="3" name="Subtitle 2"/>
          <p:cNvSpPr>
            <a:spLocks noGrp="1"/>
          </p:cNvSpPr>
          <p:nvPr>
            <p:ph type="subTitle" idx="1"/>
          </p:nvPr>
        </p:nvSpPr>
        <p:spPr>
          <a:xfrm>
            <a:off x="2429933" y="3448586"/>
            <a:ext cx="5983763" cy="482138"/>
          </a:xfrm>
          <a:prstGeom prst="rect">
            <a:avLst/>
          </a:prstGeom>
        </p:spPr>
        <p:txBody>
          <a:bodyPr lIns="91434" tIns="45716" rIns="91434" bIns="45716"/>
          <a:lstStyle>
            <a:lvl1pPr marL="0" indent="0" algn="l">
              <a:buNone/>
              <a:defRPr sz="2000" cap="small">
                <a:solidFill>
                  <a:srgbClr val="00A3A4"/>
                </a:solidFill>
                <a:latin typeface="+mj-lt"/>
              </a:defRPr>
            </a:lvl1pPr>
            <a:lvl2pPr marL="457165" indent="0" algn="ctr">
              <a:buNone/>
              <a:defRPr>
                <a:solidFill>
                  <a:schemeClr val="tx1">
                    <a:tint val="75000"/>
                  </a:schemeClr>
                </a:solidFill>
              </a:defRPr>
            </a:lvl2pPr>
            <a:lvl3pPr marL="914330"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2" indent="0" algn="ctr">
              <a:buNone/>
              <a:defRPr>
                <a:solidFill>
                  <a:schemeClr val="tx1">
                    <a:tint val="75000"/>
                  </a:schemeClr>
                </a:solidFill>
              </a:defRPr>
            </a:lvl6pPr>
            <a:lvl7pPr marL="2742987" indent="0" algn="ctr">
              <a:buNone/>
              <a:defRPr>
                <a:solidFill>
                  <a:schemeClr val="tx1">
                    <a:tint val="75000"/>
                  </a:schemeClr>
                </a:solidFill>
              </a:defRPr>
            </a:lvl7pPr>
            <a:lvl8pPr marL="3200152" indent="0" algn="ctr">
              <a:buNone/>
              <a:defRPr>
                <a:solidFill>
                  <a:schemeClr val="tx1">
                    <a:tint val="75000"/>
                  </a:schemeClr>
                </a:solidFill>
              </a:defRPr>
            </a:lvl8pPr>
            <a:lvl9pPr marL="3657316" indent="0" algn="ctr">
              <a:buNone/>
              <a:defRPr>
                <a:solidFill>
                  <a:schemeClr val="tx1">
                    <a:tint val="75000"/>
                  </a:schemeClr>
                </a:solidFill>
              </a:defRPr>
            </a:lvl9pPr>
          </a:lstStyle>
          <a:p>
            <a:r>
              <a:rPr lang="en-US" dirty="0" smtClean="0"/>
              <a:t>Click to edit Master subtitle style</a:t>
            </a:r>
            <a:endParaRPr lang="en-GB" dirty="0"/>
          </a:p>
        </p:txBody>
      </p:sp>
      <p:sp>
        <p:nvSpPr>
          <p:cNvPr id="23" name="Title 22"/>
          <p:cNvSpPr>
            <a:spLocks noGrp="1"/>
          </p:cNvSpPr>
          <p:nvPr>
            <p:ph type="title"/>
          </p:nvPr>
        </p:nvSpPr>
        <p:spPr>
          <a:xfrm>
            <a:off x="2429932" y="2364949"/>
            <a:ext cx="6007575" cy="1143000"/>
          </a:xfrm>
          <a:prstGeom prst="rect">
            <a:avLst/>
          </a:prstGeom>
        </p:spPr>
        <p:txBody>
          <a:bodyPr vert="horz" lIns="91434" tIns="45716" rIns="91434" bIns="45716" anchor="b"/>
          <a:lstStyle>
            <a:lvl1pPr algn="l">
              <a:defRPr sz="3600">
                <a:solidFill>
                  <a:srgbClr val="007673"/>
                </a:solidFill>
                <a:latin typeface="+mj-lt"/>
                <a:cs typeface="Calibri (Headings)"/>
              </a:defRPr>
            </a:lvl1pPr>
          </a:lstStyle>
          <a:p>
            <a:r>
              <a:rPr lang="en-GB" dirty="0" smtClean="0"/>
              <a:t>Click to edit Master title style</a:t>
            </a:r>
            <a:endParaRPr lang="en-US" dirty="0"/>
          </a:p>
        </p:txBody>
      </p:sp>
      <p:sp>
        <p:nvSpPr>
          <p:cNvPr id="29" name="Content Placeholder 28"/>
          <p:cNvSpPr>
            <a:spLocks noGrp="1"/>
          </p:cNvSpPr>
          <p:nvPr>
            <p:ph sz="quarter" idx="10"/>
          </p:nvPr>
        </p:nvSpPr>
        <p:spPr>
          <a:xfrm>
            <a:off x="4672450" y="5542206"/>
            <a:ext cx="2880000" cy="288655"/>
          </a:xfrm>
          <a:prstGeom prst="rect">
            <a:avLst/>
          </a:prstGeom>
        </p:spPr>
        <p:txBody>
          <a:bodyPr vert="horz" lIns="91434" tIns="45716" rIns="91434" bIns="45716"/>
          <a:lstStyle>
            <a:lvl1pPr>
              <a:buNone/>
              <a:defRPr sz="1200">
                <a:latin typeface="+mj-lt"/>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30" name="Content Placeholder 28"/>
          <p:cNvSpPr>
            <a:spLocks noGrp="1"/>
          </p:cNvSpPr>
          <p:nvPr>
            <p:ph sz="quarter" idx="11"/>
          </p:nvPr>
        </p:nvSpPr>
        <p:spPr>
          <a:xfrm>
            <a:off x="2498390" y="5540187"/>
            <a:ext cx="1980000" cy="289124"/>
          </a:xfrm>
          <a:prstGeom prst="rect">
            <a:avLst/>
          </a:prstGeom>
        </p:spPr>
        <p:txBody>
          <a:bodyPr vert="horz" lIns="91434" tIns="45716" rIns="91434" bIns="45716"/>
          <a:lstStyle>
            <a:lvl1pPr>
              <a:buNone/>
              <a:defRPr sz="1200">
                <a:latin typeface="+mj-lt"/>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33" name="Content Placeholder 28"/>
          <p:cNvSpPr>
            <a:spLocks noGrp="1"/>
          </p:cNvSpPr>
          <p:nvPr>
            <p:ph sz="quarter" idx="12"/>
          </p:nvPr>
        </p:nvSpPr>
        <p:spPr>
          <a:xfrm>
            <a:off x="7612982" y="5538637"/>
            <a:ext cx="1152000" cy="292226"/>
          </a:xfrm>
          <a:prstGeom prst="rect">
            <a:avLst/>
          </a:prstGeom>
        </p:spPr>
        <p:txBody>
          <a:bodyPr vert="horz" lIns="91434" tIns="45716" rIns="91434" bIns="45716"/>
          <a:lstStyle>
            <a:lvl1pPr algn="r">
              <a:buNone/>
              <a:defRPr sz="1200">
                <a:latin typeface="+mj-lt"/>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Tree>
    <p:extLst>
      <p:ext uri="{BB962C8B-B14F-4D97-AF65-F5344CB8AC3E}">
        <p14:creationId xmlns:p14="http://schemas.microsoft.com/office/powerpoint/2010/main" val="158013670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 Id="rId7" Type="http://schemas.openxmlformats.org/officeDocument/2006/relationships/image" Target="../media/image2.emf"/><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theme" Target="../theme/theme3.xml"/><Relationship Id="rId5" Type="http://schemas.openxmlformats.org/officeDocument/2006/relationships/image" Target="../media/image4.wmf"/><Relationship Id="rId6"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4.xml"/><Relationship Id="rId9" Type="http://schemas.openxmlformats.org/officeDocument/2006/relationships/image" Target="../media/image8.png"/><Relationship Id="rId1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2449j_powerpoint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Grp="1" noChangeArrowheads="1"/>
          </p:cNvSpPr>
          <p:nvPr>
            <p:ph type="title"/>
          </p:nvPr>
        </p:nvSpPr>
        <p:spPr bwMode="auto">
          <a:xfrm>
            <a:off x="684213" y="981075"/>
            <a:ext cx="822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4" tIns="45716" rIns="91434" bIns="45716" numCol="1" anchor="ctr" anchorCtr="0" compatLnSpc="1">
            <a:prstTxWarp prst="textNoShape">
              <a:avLst/>
            </a:prstTxWarp>
          </a:bodyPr>
          <a:lstStyle/>
          <a:p>
            <a:pPr lvl="0"/>
            <a:r>
              <a:rPr lang="en-US"/>
              <a:t>Click to edit Master title style</a:t>
            </a:r>
            <a:endParaRPr lang="en-GB"/>
          </a:p>
        </p:txBody>
      </p:sp>
      <p:sp>
        <p:nvSpPr>
          <p:cNvPr id="1028" name="Rectangle 9"/>
          <p:cNvSpPr>
            <a:spLocks noGrp="1" noChangeArrowheads="1"/>
          </p:cNvSpPr>
          <p:nvPr>
            <p:ph type="body" idx="1"/>
          </p:nvPr>
        </p:nvSpPr>
        <p:spPr bwMode="auto">
          <a:xfrm>
            <a:off x="663575" y="1484313"/>
            <a:ext cx="82296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rgbClr val="000066"/>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000066"/>
          </a:solidFill>
          <a:latin typeface="Helvetica Neue" charset="0"/>
          <a:ea typeface="ＭＳ Ｐゴシック" charset="-128"/>
          <a:cs typeface="ＭＳ Ｐゴシック" charset="-128"/>
        </a:defRPr>
      </a:lvl2pPr>
      <a:lvl3pPr algn="l" rtl="0" eaLnBrk="0" fontAlgn="base" hangingPunct="0">
        <a:spcBef>
          <a:spcPct val="0"/>
        </a:spcBef>
        <a:spcAft>
          <a:spcPct val="0"/>
        </a:spcAft>
        <a:defRPr sz="2400" b="1">
          <a:solidFill>
            <a:srgbClr val="000066"/>
          </a:solidFill>
          <a:latin typeface="Helvetica Neue" charset="0"/>
          <a:ea typeface="ＭＳ Ｐゴシック" charset="-128"/>
          <a:cs typeface="ＭＳ Ｐゴシック" charset="-128"/>
        </a:defRPr>
      </a:lvl3pPr>
      <a:lvl4pPr algn="l" rtl="0" eaLnBrk="0" fontAlgn="base" hangingPunct="0">
        <a:spcBef>
          <a:spcPct val="0"/>
        </a:spcBef>
        <a:spcAft>
          <a:spcPct val="0"/>
        </a:spcAft>
        <a:defRPr sz="2400" b="1">
          <a:solidFill>
            <a:srgbClr val="000066"/>
          </a:solidFill>
          <a:latin typeface="Helvetica Neue" charset="0"/>
          <a:ea typeface="ＭＳ Ｐゴシック" charset="-128"/>
          <a:cs typeface="ＭＳ Ｐゴシック" charset="-128"/>
        </a:defRPr>
      </a:lvl4pPr>
      <a:lvl5pPr algn="l" rtl="0" eaLnBrk="0" fontAlgn="base" hangingPunct="0">
        <a:spcBef>
          <a:spcPct val="0"/>
        </a:spcBef>
        <a:spcAft>
          <a:spcPct val="0"/>
        </a:spcAft>
        <a:defRPr sz="2400" b="1">
          <a:solidFill>
            <a:srgbClr val="000066"/>
          </a:solidFill>
          <a:latin typeface="Helvetica Neue" charset="0"/>
          <a:ea typeface="ＭＳ Ｐゴシック" charset="-128"/>
          <a:cs typeface="ＭＳ Ｐゴシック" charset="-128"/>
        </a:defRPr>
      </a:lvl5pPr>
      <a:lvl6pPr marL="457165" algn="l" rtl="0" eaLnBrk="1" fontAlgn="base" hangingPunct="1">
        <a:spcBef>
          <a:spcPct val="0"/>
        </a:spcBef>
        <a:spcAft>
          <a:spcPct val="0"/>
        </a:spcAft>
        <a:defRPr sz="2400" b="1">
          <a:solidFill>
            <a:srgbClr val="000066"/>
          </a:solidFill>
          <a:latin typeface="Helvetica Neue" charset="0"/>
        </a:defRPr>
      </a:lvl6pPr>
      <a:lvl7pPr marL="914330" algn="l" rtl="0" eaLnBrk="1" fontAlgn="base" hangingPunct="1">
        <a:spcBef>
          <a:spcPct val="0"/>
        </a:spcBef>
        <a:spcAft>
          <a:spcPct val="0"/>
        </a:spcAft>
        <a:defRPr sz="2400" b="1">
          <a:solidFill>
            <a:srgbClr val="000066"/>
          </a:solidFill>
          <a:latin typeface="Helvetica Neue" charset="0"/>
        </a:defRPr>
      </a:lvl7pPr>
      <a:lvl8pPr marL="1371494" algn="l" rtl="0" eaLnBrk="1" fontAlgn="base" hangingPunct="1">
        <a:spcBef>
          <a:spcPct val="0"/>
        </a:spcBef>
        <a:spcAft>
          <a:spcPct val="0"/>
        </a:spcAft>
        <a:defRPr sz="2400" b="1">
          <a:solidFill>
            <a:srgbClr val="000066"/>
          </a:solidFill>
          <a:latin typeface="Helvetica Neue" charset="0"/>
        </a:defRPr>
      </a:lvl8pPr>
      <a:lvl9pPr marL="1828658" algn="l" rtl="0" eaLnBrk="1" fontAlgn="base" hangingPunct="1">
        <a:spcBef>
          <a:spcPct val="0"/>
        </a:spcBef>
        <a:spcAft>
          <a:spcPct val="0"/>
        </a:spcAft>
        <a:defRPr sz="2400" b="1">
          <a:solidFill>
            <a:srgbClr val="000066"/>
          </a:solidFill>
          <a:latin typeface="Helvetica Neue" charset="0"/>
        </a:defRPr>
      </a:lvl9pPr>
    </p:titleStyle>
    <p:bodyStyle>
      <a:lvl1pPr marL="342874" indent="-342874" algn="l" rtl="0" eaLnBrk="0" fontAlgn="base" hangingPunct="0">
        <a:spcBef>
          <a:spcPct val="20000"/>
        </a:spcBef>
        <a:spcAft>
          <a:spcPct val="0"/>
        </a:spcAft>
        <a:defRPr sz="2000">
          <a:solidFill>
            <a:schemeClr val="bg2"/>
          </a:solidFill>
          <a:latin typeface="+mn-lt"/>
          <a:ea typeface="ＭＳ Ｐゴシック" charset="-128"/>
          <a:cs typeface="ＭＳ Ｐゴシック" charset="-128"/>
        </a:defRPr>
      </a:lvl1pPr>
      <a:lvl2pPr marL="742892" indent="-285728" algn="l" rtl="0" eaLnBrk="0" fontAlgn="base" hangingPunct="0">
        <a:spcBef>
          <a:spcPct val="20000"/>
        </a:spcBef>
        <a:spcAft>
          <a:spcPct val="0"/>
        </a:spcAft>
        <a:buChar char="–"/>
        <a:defRPr sz="2000">
          <a:solidFill>
            <a:schemeClr val="bg2"/>
          </a:solidFill>
          <a:latin typeface="+mn-lt"/>
          <a:ea typeface="ＭＳ Ｐゴシック" charset="-128"/>
        </a:defRPr>
      </a:lvl2pPr>
      <a:lvl3pPr marL="1142912" indent="-228582" algn="l" rtl="0" eaLnBrk="0" fontAlgn="base" hangingPunct="0">
        <a:spcBef>
          <a:spcPct val="20000"/>
        </a:spcBef>
        <a:spcAft>
          <a:spcPct val="0"/>
        </a:spcAft>
        <a:defRPr sz="2000">
          <a:solidFill>
            <a:schemeClr val="bg2"/>
          </a:solidFill>
          <a:latin typeface="+mn-lt"/>
          <a:ea typeface="ＭＳ Ｐゴシック" charset="-128"/>
        </a:defRPr>
      </a:lvl3pPr>
      <a:lvl4pPr marL="1600076" indent="-228582" algn="l" rtl="0" eaLnBrk="0" fontAlgn="base" hangingPunct="0">
        <a:spcBef>
          <a:spcPct val="20000"/>
        </a:spcBef>
        <a:spcAft>
          <a:spcPct val="0"/>
        </a:spcAft>
        <a:defRPr sz="2000">
          <a:solidFill>
            <a:schemeClr val="bg2"/>
          </a:solidFill>
          <a:latin typeface="+mn-lt"/>
          <a:ea typeface="ＭＳ Ｐゴシック" charset="-128"/>
        </a:defRPr>
      </a:lvl4pPr>
      <a:lvl5pPr marL="2057240" indent="-228582" algn="l" rtl="0" eaLnBrk="0" fontAlgn="base" hangingPunct="0">
        <a:spcBef>
          <a:spcPct val="20000"/>
        </a:spcBef>
        <a:spcAft>
          <a:spcPct val="0"/>
        </a:spcAft>
        <a:defRPr sz="2000">
          <a:solidFill>
            <a:schemeClr val="bg2"/>
          </a:solidFill>
          <a:latin typeface="+mn-lt"/>
          <a:ea typeface="ＭＳ Ｐゴシック" charset="-128"/>
        </a:defRPr>
      </a:lvl5pPr>
      <a:lvl6pPr marL="2514405" indent="-228582" algn="l" rtl="0" eaLnBrk="1" fontAlgn="base" hangingPunct="1">
        <a:spcBef>
          <a:spcPct val="20000"/>
        </a:spcBef>
        <a:spcAft>
          <a:spcPct val="0"/>
        </a:spcAft>
        <a:defRPr sz="2000">
          <a:solidFill>
            <a:schemeClr val="bg2"/>
          </a:solidFill>
          <a:latin typeface="+mn-lt"/>
        </a:defRPr>
      </a:lvl6pPr>
      <a:lvl7pPr marL="2971570" indent="-228582" algn="l" rtl="0" eaLnBrk="1" fontAlgn="base" hangingPunct="1">
        <a:spcBef>
          <a:spcPct val="20000"/>
        </a:spcBef>
        <a:spcAft>
          <a:spcPct val="0"/>
        </a:spcAft>
        <a:defRPr sz="2000">
          <a:solidFill>
            <a:schemeClr val="bg2"/>
          </a:solidFill>
          <a:latin typeface="+mn-lt"/>
        </a:defRPr>
      </a:lvl7pPr>
      <a:lvl8pPr marL="3428734" indent="-228582" algn="l" rtl="0" eaLnBrk="1" fontAlgn="base" hangingPunct="1">
        <a:spcBef>
          <a:spcPct val="20000"/>
        </a:spcBef>
        <a:spcAft>
          <a:spcPct val="0"/>
        </a:spcAft>
        <a:defRPr sz="2000">
          <a:solidFill>
            <a:schemeClr val="bg2"/>
          </a:solidFill>
          <a:latin typeface="+mn-lt"/>
        </a:defRPr>
      </a:lvl8pPr>
      <a:lvl9pPr marL="3885898" indent="-228582" algn="l" rtl="0" eaLnBrk="1" fontAlgn="base" hangingPunct="1">
        <a:spcBef>
          <a:spcPct val="20000"/>
        </a:spcBef>
        <a:spcAft>
          <a:spcPct val="0"/>
        </a:spcAft>
        <a:defRPr sz="2000">
          <a:solidFill>
            <a:schemeClr val="bg2"/>
          </a:solidFill>
          <a:latin typeface="+mn-lt"/>
        </a:defRPr>
      </a:lvl9pPr>
    </p:bodyStyle>
    <p:other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4" algn="l" defTabSz="914330" rtl="0" eaLnBrk="1" latinLnBrk="0" hangingPunct="1">
        <a:defRPr sz="1800" kern="1200">
          <a:solidFill>
            <a:schemeClr val="tx1"/>
          </a:solidFill>
          <a:latin typeface="+mn-lt"/>
          <a:ea typeface="+mn-ea"/>
          <a:cs typeface="+mn-cs"/>
        </a:defRPr>
      </a:lvl4pPr>
      <a:lvl5pPr marL="1828658" algn="l" defTabSz="914330" rtl="0" eaLnBrk="1" latinLnBrk="0" hangingPunct="1">
        <a:defRPr sz="1800" kern="1200">
          <a:solidFill>
            <a:schemeClr val="tx1"/>
          </a:solidFill>
          <a:latin typeface="+mn-lt"/>
          <a:ea typeface="+mn-ea"/>
          <a:cs typeface="+mn-cs"/>
        </a:defRPr>
      </a:lvl5pPr>
      <a:lvl6pPr marL="2285822" algn="l" defTabSz="914330" rtl="0" eaLnBrk="1" latinLnBrk="0" hangingPunct="1">
        <a:defRPr sz="1800" kern="1200">
          <a:solidFill>
            <a:schemeClr val="tx1"/>
          </a:solidFill>
          <a:latin typeface="+mn-lt"/>
          <a:ea typeface="+mn-ea"/>
          <a:cs typeface="+mn-cs"/>
        </a:defRPr>
      </a:lvl6pPr>
      <a:lvl7pPr marL="2742987" algn="l" defTabSz="914330" rtl="0" eaLnBrk="1" latinLnBrk="0" hangingPunct="1">
        <a:defRPr sz="1800" kern="1200">
          <a:solidFill>
            <a:schemeClr val="tx1"/>
          </a:solidFill>
          <a:latin typeface="+mn-lt"/>
          <a:ea typeface="+mn-ea"/>
          <a:cs typeface="+mn-cs"/>
        </a:defRPr>
      </a:lvl7pPr>
      <a:lvl8pPr marL="3200152" algn="l" defTabSz="914330" rtl="0" eaLnBrk="1" latinLnBrk="0" hangingPunct="1">
        <a:defRPr sz="1800" kern="1200">
          <a:solidFill>
            <a:schemeClr val="tx1"/>
          </a:solidFill>
          <a:latin typeface="+mn-lt"/>
          <a:ea typeface="+mn-ea"/>
          <a:cs typeface="+mn-cs"/>
        </a:defRPr>
      </a:lvl8pPr>
      <a:lvl9pPr marL="3657316" algn="l" defTabSz="9143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243765" y="6324600"/>
            <a:ext cx="16970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242889" y="6364290"/>
            <a:ext cx="13858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ransition xmlns:p14="http://schemas.microsoft.com/office/powerpoint/2010/main"/>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165" algn="l" rtl="0" eaLnBrk="0" fontAlgn="base" hangingPunct="0">
        <a:spcBef>
          <a:spcPct val="0"/>
        </a:spcBef>
        <a:spcAft>
          <a:spcPct val="0"/>
        </a:spcAft>
        <a:defRPr sz="3600">
          <a:solidFill>
            <a:schemeClr val="tx2"/>
          </a:solidFill>
          <a:latin typeface="Arial" charset="0"/>
        </a:defRPr>
      </a:lvl6pPr>
      <a:lvl7pPr marL="914330" algn="l" rtl="0" eaLnBrk="0" fontAlgn="base" hangingPunct="0">
        <a:spcBef>
          <a:spcPct val="0"/>
        </a:spcBef>
        <a:spcAft>
          <a:spcPct val="0"/>
        </a:spcAft>
        <a:defRPr sz="3600">
          <a:solidFill>
            <a:schemeClr val="tx2"/>
          </a:solidFill>
          <a:latin typeface="Arial" charset="0"/>
        </a:defRPr>
      </a:lvl7pPr>
      <a:lvl8pPr marL="1371494" algn="l" rtl="0" eaLnBrk="0" fontAlgn="base" hangingPunct="0">
        <a:spcBef>
          <a:spcPct val="0"/>
        </a:spcBef>
        <a:spcAft>
          <a:spcPct val="0"/>
        </a:spcAft>
        <a:defRPr sz="3600">
          <a:solidFill>
            <a:schemeClr val="tx2"/>
          </a:solidFill>
          <a:latin typeface="Arial" charset="0"/>
        </a:defRPr>
      </a:lvl8pPr>
      <a:lvl9pPr marL="1828658" algn="l" rtl="0" eaLnBrk="0" fontAlgn="base" hangingPunct="0">
        <a:spcBef>
          <a:spcPct val="0"/>
        </a:spcBef>
        <a:spcAft>
          <a:spcPct val="0"/>
        </a:spcAft>
        <a:defRPr sz="3600">
          <a:solidFill>
            <a:schemeClr val="tx2"/>
          </a:solidFill>
          <a:latin typeface="Arial" charset="0"/>
        </a:defRPr>
      </a:lvl9pPr>
    </p:titleStyle>
    <p:bodyStyle>
      <a:lvl1pPr marL="342874" indent="-342874" algn="l" rtl="0" eaLnBrk="0" fontAlgn="base" hangingPunct="0">
        <a:spcBef>
          <a:spcPct val="20000"/>
        </a:spcBef>
        <a:spcAft>
          <a:spcPct val="0"/>
        </a:spcAft>
        <a:buSzPct val="100000"/>
        <a:buChar char="•"/>
        <a:defRPr sz="3200">
          <a:solidFill>
            <a:schemeClr val="tx1"/>
          </a:solidFill>
          <a:latin typeface="+mn-lt"/>
          <a:ea typeface="ＭＳ Ｐゴシック" charset="-128"/>
          <a:cs typeface="ＭＳ Ｐゴシック" charset="-128"/>
        </a:defRPr>
      </a:lvl1pPr>
      <a:lvl2pPr marL="742892" indent="-285728" algn="l" rtl="0" eaLnBrk="0" fontAlgn="base" hangingPunct="0">
        <a:spcBef>
          <a:spcPct val="20000"/>
        </a:spcBef>
        <a:spcAft>
          <a:spcPct val="0"/>
        </a:spcAft>
        <a:buSzPct val="100000"/>
        <a:buChar char="–"/>
        <a:defRPr sz="2800">
          <a:solidFill>
            <a:schemeClr val="tx1"/>
          </a:solidFill>
          <a:latin typeface="+mn-lt"/>
          <a:ea typeface="ＭＳ Ｐゴシック" charset="-128"/>
        </a:defRPr>
      </a:lvl2pPr>
      <a:lvl3pPr marL="1142912" indent="-228582" algn="l" rtl="0" eaLnBrk="0" fontAlgn="base" hangingPunct="0">
        <a:spcBef>
          <a:spcPct val="20000"/>
        </a:spcBef>
        <a:spcAft>
          <a:spcPct val="0"/>
        </a:spcAft>
        <a:buSzPct val="100000"/>
        <a:buChar char="•"/>
        <a:defRPr sz="2400">
          <a:solidFill>
            <a:schemeClr val="tx1"/>
          </a:solidFill>
          <a:latin typeface="+mn-lt"/>
          <a:ea typeface="ＭＳ Ｐゴシック" charset="-128"/>
        </a:defRPr>
      </a:lvl3pPr>
      <a:lvl4pPr marL="1600076"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7240"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405"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570"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8734"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5898" indent="-228582"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165" rtl="0" eaLnBrk="1" latinLnBrk="0" hangingPunct="1">
        <a:defRPr sz="1800" kern="1200">
          <a:solidFill>
            <a:schemeClr val="tx1"/>
          </a:solidFill>
          <a:latin typeface="+mn-lt"/>
          <a:ea typeface="+mn-ea"/>
          <a:cs typeface="+mn-cs"/>
        </a:defRPr>
      </a:lvl1pPr>
      <a:lvl2pPr marL="457165" algn="l" defTabSz="457165" rtl="0" eaLnBrk="1" latinLnBrk="0" hangingPunct="1">
        <a:defRPr sz="1800" kern="1200">
          <a:solidFill>
            <a:schemeClr val="tx1"/>
          </a:solidFill>
          <a:latin typeface="+mn-lt"/>
          <a:ea typeface="+mn-ea"/>
          <a:cs typeface="+mn-cs"/>
        </a:defRPr>
      </a:lvl2pPr>
      <a:lvl3pPr marL="914330" algn="l" defTabSz="457165" rtl="0" eaLnBrk="1" latinLnBrk="0" hangingPunct="1">
        <a:defRPr sz="1800" kern="1200">
          <a:solidFill>
            <a:schemeClr val="tx1"/>
          </a:solidFill>
          <a:latin typeface="+mn-lt"/>
          <a:ea typeface="+mn-ea"/>
          <a:cs typeface="+mn-cs"/>
        </a:defRPr>
      </a:lvl3pPr>
      <a:lvl4pPr marL="1371494" algn="l" defTabSz="457165" rtl="0" eaLnBrk="1" latinLnBrk="0" hangingPunct="1">
        <a:defRPr sz="1800" kern="1200">
          <a:solidFill>
            <a:schemeClr val="tx1"/>
          </a:solidFill>
          <a:latin typeface="+mn-lt"/>
          <a:ea typeface="+mn-ea"/>
          <a:cs typeface="+mn-cs"/>
        </a:defRPr>
      </a:lvl4pPr>
      <a:lvl5pPr marL="1828658" algn="l" defTabSz="457165" rtl="0" eaLnBrk="1" latinLnBrk="0" hangingPunct="1">
        <a:defRPr sz="1800" kern="1200">
          <a:solidFill>
            <a:schemeClr val="tx1"/>
          </a:solidFill>
          <a:latin typeface="+mn-lt"/>
          <a:ea typeface="+mn-ea"/>
          <a:cs typeface="+mn-cs"/>
        </a:defRPr>
      </a:lvl5pPr>
      <a:lvl6pPr marL="2285822" algn="l" defTabSz="457165" rtl="0" eaLnBrk="1" latinLnBrk="0" hangingPunct="1">
        <a:defRPr sz="1800" kern="1200">
          <a:solidFill>
            <a:schemeClr val="tx1"/>
          </a:solidFill>
          <a:latin typeface="+mn-lt"/>
          <a:ea typeface="+mn-ea"/>
          <a:cs typeface="+mn-cs"/>
        </a:defRPr>
      </a:lvl6pPr>
      <a:lvl7pPr marL="2742987" algn="l" defTabSz="457165" rtl="0" eaLnBrk="1" latinLnBrk="0" hangingPunct="1">
        <a:defRPr sz="1800" kern="1200">
          <a:solidFill>
            <a:schemeClr val="tx1"/>
          </a:solidFill>
          <a:latin typeface="+mn-lt"/>
          <a:ea typeface="+mn-ea"/>
          <a:cs typeface="+mn-cs"/>
        </a:defRPr>
      </a:lvl7pPr>
      <a:lvl8pPr marL="3200152" algn="l" defTabSz="457165" rtl="0" eaLnBrk="1" latinLnBrk="0" hangingPunct="1">
        <a:defRPr sz="1800" kern="1200">
          <a:solidFill>
            <a:schemeClr val="tx1"/>
          </a:solidFill>
          <a:latin typeface="+mn-lt"/>
          <a:ea typeface="+mn-ea"/>
          <a:cs typeface="+mn-cs"/>
        </a:defRPr>
      </a:lvl8pPr>
      <a:lvl9pPr marL="3657316" algn="l" defTabSz="4571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4" tIns="45716" rIns="91434"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343775" y="6354765"/>
            <a:ext cx="160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2" descr="CTM"/>
          <p:cNvPicPr>
            <a:picLocks noChangeAspect="1" noChangeArrowheads="1"/>
          </p:cNvPicPr>
          <p:nvPr userDrawn="1"/>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388" y="6289675"/>
            <a:ext cx="23050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40895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006A90"/>
          </a:solidFill>
          <a:latin typeface="+mj-lt"/>
          <a:ea typeface="ＭＳ Ｐゴシック" charset="-128"/>
          <a:cs typeface="ＭＳ Ｐゴシック" charset="0"/>
        </a:defRPr>
      </a:lvl1pPr>
      <a:lvl2pPr algn="l" rtl="0" eaLnBrk="0" fontAlgn="base" hangingPunct="0">
        <a:spcBef>
          <a:spcPct val="0"/>
        </a:spcBef>
        <a:spcAft>
          <a:spcPct val="0"/>
        </a:spcAft>
        <a:defRPr sz="3200">
          <a:solidFill>
            <a:srgbClr val="006A90"/>
          </a:solidFill>
          <a:latin typeface="Arial" charset="0"/>
          <a:ea typeface="ＭＳ Ｐゴシック" charset="-128"/>
          <a:cs typeface="ＭＳ Ｐゴシック" charset="0"/>
        </a:defRPr>
      </a:lvl2pPr>
      <a:lvl3pPr algn="l" rtl="0" eaLnBrk="0" fontAlgn="base" hangingPunct="0">
        <a:spcBef>
          <a:spcPct val="0"/>
        </a:spcBef>
        <a:spcAft>
          <a:spcPct val="0"/>
        </a:spcAft>
        <a:defRPr sz="3200">
          <a:solidFill>
            <a:srgbClr val="006A90"/>
          </a:solidFill>
          <a:latin typeface="Arial" charset="0"/>
          <a:ea typeface="ＭＳ Ｐゴシック" charset="-128"/>
          <a:cs typeface="ＭＳ Ｐゴシック" charset="0"/>
        </a:defRPr>
      </a:lvl3pPr>
      <a:lvl4pPr algn="l" rtl="0" eaLnBrk="0" fontAlgn="base" hangingPunct="0">
        <a:spcBef>
          <a:spcPct val="0"/>
        </a:spcBef>
        <a:spcAft>
          <a:spcPct val="0"/>
        </a:spcAft>
        <a:defRPr sz="3200">
          <a:solidFill>
            <a:srgbClr val="006A90"/>
          </a:solidFill>
          <a:latin typeface="Arial" charset="0"/>
          <a:ea typeface="ＭＳ Ｐゴシック" charset="-128"/>
          <a:cs typeface="ＭＳ Ｐゴシック" charset="0"/>
        </a:defRPr>
      </a:lvl4pPr>
      <a:lvl5pPr algn="l" rtl="0" eaLnBrk="0" fontAlgn="base" hangingPunct="0">
        <a:spcBef>
          <a:spcPct val="0"/>
        </a:spcBef>
        <a:spcAft>
          <a:spcPct val="0"/>
        </a:spcAft>
        <a:defRPr sz="3200">
          <a:solidFill>
            <a:srgbClr val="006A90"/>
          </a:solidFill>
          <a:latin typeface="Arial" charset="0"/>
          <a:ea typeface="ＭＳ Ｐゴシック" charset="-128"/>
          <a:cs typeface="ＭＳ Ｐゴシック" charset="0"/>
        </a:defRPr>
      </a:lvl5pPr>
      <a:lvl6pPr marL="457165" algn="l" rtl="0" fontAlgn="base">
        <a:spcBef>
          <a:spcPct val="0"/>
        </a:spcBef>
        <a:spcAft>
          <a:spcPct val="0"/>
        </a:spcAft>
        <a:defRPr sz="3200">
          <a:solidFill>
            <a:srgbClr val="006A90"/>
          </a:solidFill>
          <a:latin typeface="Arial" charset="0"/>
        </a:defRPr>
      </a:lvl6pPr>
      <a:lvl7pPr marL="914330" algn="l" rtl="0" fontAlgn="base">
        <a:spcBef>
          <a:spcPct val="0"/>
        </a:spcBef>
        <a:spcAft>
          <a:spcPct val="0"/>
        </a:spcAft>
        <a:defRPr sz="3200">
          <a:solidFill>
            <a:srgbClr val="006A90"/>
          </a:solidFill>
          <a:latin typeface="Arial" charset="0"/>
        </a:defRPr>
      </a:lvl7pPr>
      <a:lvl8pPr marL="1371494" algn="l" rtl="0" fontAlgn="base">
        <a:spcBef>
          <a:spcPct val="0"/>
        </a:spcBef>
        <a:spcAft>
          <a:spcPct val="0"/>
        </a:spcAft>
        <a:defRPr sz="3200">
          <a:solidFill>
            <a:srgbClr val="006A90"/>
          </a:solidFill>
          <a:latin typeface="Arial" charset="0"/>
        </a:defRPr>
      </a:lvl8pPr>
      <a:lvl9pPr marL="1828658" algn="l" rtl="0" fontAlgn="base">
        <a:spcBef>
          <a:spcPct val="0"/>
        </a:spcBef>
        <a:spcAft>
          <a:spcPct val="0"/>
        </a:spcAft>
        <a:defRPr sz="3200">
          <a:solidFill>
            <a:srgbClr val="006A90"/>
          </a:solidFill>
          <a:latin typeface="Arial" charset="0"/>
        </a:defRPr>
      </a:lvl9pPr>
    </p:titleStyle>
    <p:bodyStyle>
      <a:lvl1pPr marL="342874" indent="-342874"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1pPr>
      <a:lvl2pPr marL="742892" indent="-285728" algn="l" rtl="0" eaLnBrk="0" fontAlgn="base" hangingPunct="0">
        <a:spcBef>
          <a:spcPct val="20000"/>
        </a:spcBef>
        <a:spcAft>
          <a:spcPct val="0"/>
        </a:spcAft>
        <a:buChar char="–"/>
        <a:defRPr sz="2400">
          <a:solidFill>
            <a:schemeClr val="tx1"/>
          </a:solidFill>
          <a:latin typeface="+mn-lt"/>
          <a:ea typeface="ＭＳ Ｐゴシック" charset="-128"/>
        </a:defRPr>
      </a:lvl2pPr>
      <a:lvl3pPr marL="1142912" indent="-228582" algn="l" rtl="0" eaLnBrk="0" fontAlgn="base" hangingPunct="0">
        <a:spcBef>
          <a:spcPct val="20000"/>
        </a:spcBef>
        <a:spcAft>
          <a:spcPct val="0"/>
        </a:spcAft>
        <a:buChar char="•"/>
        <a:defRPr sz="2000">
          <a:solidFill>
            <a:schemeClr val="tx1"/>
          </a:solidFill>
          <a:latin typeface="+mn-lt"/>
          <a:ea typeface="ＭＳ Ｐゴシック" charset="-128"/>
        </a:defRPr>
      </a:lvl3pPr>
      <a:lvl4pPr marL="1600076" indent="-228582" algn="l" rtl="0" eaLnBrk="0" fontAlgn="base" hangingPunct="0">
        <a:spcBef>
          <a:spcPct val="20000"/>
        </a:spcBef>
        <a:spcAft>
          <a:spcPct val="0"/>
        </a:spcAft>
        <a:buChar char="–"/>
        <a:defRPr>
          <a:solidFill>
            <a:schemeClr val="tx1"/>
          </a:solidFill>
          <a:latin typeface="+mn-lt"/>
          <a:ea typeface="ＭＳ Ｐゴシック" charset="-128"/>
        </a:defRPr>
      </a:lvl4pPr>
      <a:lvl5pPr marL="2057240" indent="-228582" algn="l" rtl="0" eaLnBrk="0" fontAlgn="base" hangingPunct="0">
        <a:spcBef>
          <a:spcPct val="20000"/>
        </a:spcBef>
        <a:spcAft>
          <a:spcPct val="0"/>
        </a:spcAft>
        <a:buChar char="»"/>
        <a:defRPr sz="1600">
          <a:solidFill>
            <a:schemeClr val="tx1"/>
          </a:solidFill>
          <a:latin typeface="+mn-lt"/>
          <a:ea typeface="ＭＳ Ｐゴシック" charset="-128"/>
        </a:defRPr>
      </a:lvl5pPr>
      <a:lvl6pPr marL="2514405" indent="-228582" algn="l" rtl="0" fontAlgn="base">
        <a:spcBef>
          <a:spcPct val="20000"/>
        </a:spcBef>
        <a:spcAft>
          <a:spcPct val="0"/>
        </a:spcAft>
        <a:buChar char="»"/>
        <a:defRPr sz="1600">
          <a:solidFill>
            <a:schemeClr val="tx1"/>
          </a:solidFill>
          <a:latin typeface="+mn-lt"/>
        </a:defRPr>
      </a:lvl6pPr>
      <a:lvl7pPr marL="2971570" indent="-228582" algn="l" rtl="0" fontAlgn="base">
        <a:spcBef>
          <a:spcPct val="20000"/>
        </a:spcBef>
        <a:spcAft>
          <a:spcPct val="0"/>
        </a:spcAft>
        <a:buChar char="»"/>
        <a:defRPr sz="1600">
          <a:solidFill>
            <a:schemeClr val="tx1"/>
          </a:solidFill>
          <a:latin typeface="+mn-lt"/>
        </a:defRPr>
      </a:lvl7pPr>
      <a:lvl8pPr marL="3428734" indent="-228582" algn="l" rtl="0" fontAlgn="base">
        <a:spcBef>
          <a:spcPct val="20000"/>
        </a:spcBef>
        <a:spcAft>
          <a:spcPct val="0"/>
        </a:spcAft>
        <a:buChar char="»"/>
        <a:defRPr sz="1600">
          <a:solidFill>
            <a:schemeClr val="tx1"/>
          </a:solidFill>
          <a:latin typeface="+mn-lt"/>
        </a:defRPr>
      </a:lvl8pPr>
      <a:lvl9pPr marL="3885898" indent="-228582"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4" algn="l" defTabSz="914330" rtl="0" eaLnBrk="1" latinLnBrk="0" hangingPunct="1">
        <a:defRPr sz="1800" kern="1200">
          <a:solidFill>
            <a:schemeClr val="tx1"/>
          </a:solidFill>
          <a:latin typeface="+mn-lt"/>
          <a:ea typeface="+mn-ea"/>
          <a:cs typeface="+mn-cs"/>
        </a:defRPr>
      </a:lvl4pPr>
      <a:lvl5pPr marL="1828658" algn="l" defTabSz="914330" rtl="0" eaLnBrk="1" latinLnBrk="0" hangingPunct="1">
        <a:defRPr sz="1800" kern="1200">
          <a:solidFill>
            <a:schemeClr val="tx1"/>
          </a:solidFill>
          <a:latin typeface="+mn-lt"/>
          <a:ea typeface="+mn-ea"/>
          <a:cs typeface="+mn-cs"/>
        </a:defRPr>
      </a:lvl5pPr>
      <a:lvl6pPr marL="2285822" algn="l" defTabSz="914330" rtl="0" eaLnBrk="1" latinLnBrk="0" hangingPunct="1">
        <a:defRPr sz="1800" kern="1200">
          <a:solidFill>
            <a:schemeClr val="tx1"/>
          </a:solidFill>
          <a:latin typeface="+mn-lt"/>
          <a:ea typeface="+mn-ea"/>
          <a:cs typeface="+mn-cs"/>
        </a:defRPr>
      </a:lvl6pPr>
      <a:lvl7pPr marL="2742987" algn="l" defTabSz="914330" rtl="0" eaLnBrk="1" latinLnBrk="0" hangingPunct="1">
        <a:defRPr sz="1800" kern="1200">
          <a:solidFill>
            <a:schemeClr val="tx1"/>
          </a:solidFill>
          <a:latin typeface="+mn-lt"/>
          <a:ea typeface="+mn-ea"/>
          <a:cs typeface="+mn-cs"/>
        </a:defRPr>
      </a:lvl7pPr>
      <a:lvl8pPr marL="3200152" algn="l" defTabSz="914330" rtl="0" eaLnBrk="1" latinLnBrk="0" hangingPunct="1">
        <a:defRPr sz="1800" kern="1200">
          <a:solidFill>
            <a:schemeClr val="tx1"/>
          </a:solidFill>
          <a:latin typeface="+mn-lt"/>
          <a:ea typeface="+mn-ea"/>
          <a:cs typeface="+mn-cs"/>
        </a:defRPr>
      </a:lvl8pPr>
      <a:lvl9pPr marL="3657316" algn="l" defTabSz="9143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flipH="1">
            <a:off x="2432050" y="392115"/>
            <a:ext cx="0" cy="53371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45"/>
          <p:cNvGrpSpPr>
            <a:grpSpLocks/>
          </p:cNvGrpSpPr>
          <p:nvPr userDrawn="1"/>
        </p:nvGrpSpPr>
        <p:grpSpPr bwMode="auto">
          <a:xfrm>
            <a:off x="163513" y="265113"/>
            <a:ext cx="2135895" cy="1006475"/>
            <a:chOff x="162797" y="264322"/>
            <a:chExt cx="2136360" cy="1008000"/>
          </a:xfrm>
        </p:grpSpPr>
        <p:sp>
          <p:nvSpPr>
            <p:cNvPr id="21" name="TextBox 20"/>
            <p:cNvSpPr txBox="1"/>
            <p:nvPr userDrawn="1"/>
          </p:nvSpPr>
          <p:spPr>
            <a:xfrm>
              <a:off x="1190920" y="465776"/>
              <a:ext cx="1108237" cy="479489"/>
            </a:xfrm>
            <a:prstGeom prst="rect">
              <a:avLst/>
            </a:prstGeom>
            <a:noFill/>
          </p:spPr>
          <p:txBody>
            <a:bodyPr wrap="none" anchor="ctr">
              <a:spAutoFit/>
            </a:bodyPr>
            <a:lstStyle/>
            <a:p>
              <a:pPr>
                <a:lnSpc>
                  <a:spcPts val="1000"/>
                </a:lnSpc>
                <a:defRPr/>
              </a:pPr>
              <a:r>
                <a:rPr lang="en-GB" sz="800" dirty="0">
                  <a:solidFill>
                    <a:srgbClr val="969696">
                      <a:lumMod val="75000"/>
                    </a:srgbClr>
                  </a:solidFill>
                  <a:latin typeface="Calibri"/>
                  <a:ea typeface="+mn-ea"/>
                  <a:cs typeface="+mn-cs"/>
                </a:rPr>
                <a:t>EPSRC  Centre </a:t>
              </a:r>
              <a:r>
                <a:rPr lang="en-GB" sz="800" dirty="0" smtClean="0">
                  <a:solidFill>
                    <a:srgbClr val="969696">
                      <a:lumMod val="75000"/>
                    </a:srgbClr>
                  </a:solidFill>
                  <a:latin typeface="Calibri"/>
                  <a:ea typeface="+mn-ea"/>
                  <a:cs typeface="+mn-cs"/>
                </a:rPr>
                <a:t>for </a:t>
              </a:r>
              <a:r>
                <a:rPr lang="en-GB" sz="800" dirty="0">
                  <a:solidFill>
                    <a:srgbClr val="969696">
                      <a:lumMod val="75000"/>
                    </a:srgbClr>
                  </a:solidFill>
                  <a:latin typeface="Calibri"/>
                  <a:ea typeface="+mn-ea"/>
                  <a:cs typeface="+mn-cs"/>
                </a:rPr>
                <a:t/>
              </a:r>
              <a:br>
                <a:rPr lang="en-GB" sz="800" dirty="0">
                  <a:solidFill>
                    <a:srgbClr val="969696">
                      <a:lumMod val="75000"/>
                    </a:srgbClr>
                  </a:solidFill>
                  <a:latin typeface="Calibri"/>
                  <a:ea typeface="+mn-ea"/>
                  <a:cs typeface="+mn-cs"/>
                </a:rPr>
              </a:br>
              <a:r>
                <a:rPr lang="en-GB" sz="1100" dirty="0" smtClean="0">
                  <a:solidFill>
                    <a:srgbClr val="00AFAF"/>
                  </a:solidFill>
                  <a:latin typeface="Calibri"/>
                  <a:ea typeface="+mn-ea"/>
                  <a:cs typeface="+mn-cs"/>
                </a:rPr>
                <a:t>INDUSTRIAL </a:t>
              </a:r>
              <a:br>
                <a:rPr lang="en-GB" sz="1100" dirty="0" smtClean="0">
                  <a:solidFill>
                    <a:srgbClr val="00AFAF"/>
                  </a:solidFill>
                  <a:latin typeface="Calibri"/>
                  <a:ea typeface="+mn-ea"/>
                  <a:cs typeface="+mn-cs"/>
                </a:rPr>
              </a:br>
              <a:r>
                <a:rPr lang="en-GB" sz="1100" dirty="0" smtClean="0">
                  <a:solidFill>
                    <a:srgbClr val="00AFAF"/>
                  </a:solidFill>
                  <a:latin typeface="Calibri"/>
                  <a:ea typeface="+mn-ea"/>
                  <a:cs typeface="+mn-cs"/>
                </a:rPr>
                <a:t>SUSTAINABILITY</a:t>
              </a:r>
              <a:endParaRPr lang="en-GB" sz="1100" dirty="0">
                <a:solidFill>
                  <a:srgbClr val="00AFAF"/>
                </a:solidFill>
                <a:latin typeface="Calibri"/>
                <a:ea typeface="+mn-ea"/>
                <a:cs typeface="+mn-cs"/>
              </a:endParaRPr>
            </a:p>
          </p:txBody>
        </p:sp>
        <p:sp>
          <p:nvSpPr>
            <p:cNvPr id="22" name="Oval 21"/>
            <p:cNvSpPr/>
            <p:nvPr userDrawn="1"/>
          </p:nvSpPr>
          <p:spPr>
            <a:xfrm>
              <a:off x="486717" y="588663"/>
              <a:ext cx="360440" cy="359319"/>
            </a:xfrm>
            <a:prstGeom prst="ellipse">
              <a:avLst/>
            </a:prstGeom>
            <a:noFill/>
            <a:ln w="1143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solidFill>
                  <a:prstClr val="white"/>
                </a:solidFill>
                <a:latin typeface="Calibri"/>
              </a:endParaRPr>
            </a:p>
          </p:txBody>
        </p:sp>
        <p:sp>
          <p:nvSpPr>
            <p:cNvPr id="23" name="Arc 22"/>
            <p:cNvSpPr/>
            <p:nvPr userDrawn="1"/>
          </p:nvSpPr>
          <p:spPr>
            <a:xfrm>
              <a:off x="324757" y="426492"/>
              <a:ext cx="684361" cy="683659"/>
            </a:xfrm>
            <a:prstGeom prst="arc">
              <a:avLst>
                <a:gd name="adj1" fmla="val 13283022"/>
                <a:gd name="adj2" fmla="val 4817379"/>
              </a:avLst>
            </a:prstGeom>
            <a:ln w="114300" cap="rnd">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GB">
                <a:solidFill>
                  <a:prstClr val="black"/>
                </a:solidFill>
                <a:latin typeface="Calibri"/>
              </a:endParaRPr>
            </a:p>
          </p:txBody>
        </p:sp>
        <p:sp>
          <p:nvSpPr>
            <p:cNvPr id="24" name="Arc 23"/>
            <p:cNvSpPr/>
            <p:nvPr userDrawn="1"/>
          </p:nvSpPr>
          <p:spPr>
            <a:xfrm>
              <a:off x="162797" y="264322"/>
              <a:ext cx="1008281" cy="1008000"/>
            </a:xfrm>
            <a:prstGeom prst="arc">
              <a:avLst>
                <a:gd name="adj1" fmla="val 13076750"/>
                <a:gd name="adj2" fmla="val 19262376"/>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GB">
                <a:solidFill>
                  <a:prstClr val="black"/>
                </a:solidFill>
                <a:latin typeface="Calibri"/>
              </a:endParaRPr>
            </a:p>
          </p:txBody>
        </p:sp>
      </p:grpSp>
      <p:grpSp>
        <p:nvGrpSpPr>
          <p:cNvPr id="3" name="Group 33"/>
          <p:cNvGrpSpPr>
            <a:grpSpLocks/>
          </p:cNvGrpSpPr>
          <p:nvPr userDrawn="1"/>
        </p:nvGrpSpPr>
        <p:grpSpPr bwMode="auto">
          <a:xfrm>
            <a:off x="2471740" y="6213477"/>
            <a:ext cx="6276975" cy="525463"/>
            <a:chOff x="2646748" y="6359143"/>
            <a:chExt cx="6278270" cy="526350"/>
          </a:xfrm>
        </p:grpSpPr>
        <p:pic>
          <p:nvPicPr>
            <p:cNvPr id="1031" name="Picture 14" descr="loughborough.jp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737018" y="6363454"/>
              <a:ext cx="1188000" cy="30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Cambridge.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2646748" y="6377207"/>
              <a:ext cx="1260000" cy="30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descr="Cranfield.jpg"/>
            <p:cNvPicPr>
              <a:picLocks noChangeAspect="1"/>
            </p:cNvPicPr>
            <p:nvPr userDrawn="1"/>
          </p:nvPicPr>
          <p:blipFill>
            <a:blip r:embed="rId11" cstate="email">
              <a:grayscl/>
              <a:extLst>
                <a:ext uri="{28A0092B-C50C-407E-A947-70E740481C1C}">
                  <a14:useLocalDpi xmlns:a14="http://schemas.microsoft.com/office/drawing/2010/main"/>
                </a:ext>
              </a:extLst>
            </a:blip>
            <a:srcRect/>
            <a:stretch>
              <a:fillRect/>
            </a:stretch>
          </p:blipFill>
          <p:spPr bwMode="auto">
            <a:xfrm>
              <a:off x="4015172" y="6359143"/>
              <a:ext cx="1116000" cy="33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7" descr="eprsc.jp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5347148" y="6379838"/>
              <a:ext cx="846000" cy="50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8" descr="imperial.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514301" y="6391141"/>
              <a:ext cx="1026000" cy="2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1" name="Straight Connector 40"/>
          <p:cNvCxnSpPr/>
          <p:nvPr userDrawn="1"/>
        </p:nvCxnSpPr>
        <p:spPr>
          <a:xfrm rot="10800000" flipH="1">
            <a:off x="434977" y="6022975"/>
            <a:ext cx="1882775" cy="0"/>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rot="10800000" flipH="1">
            <a:off x="2544764" y="6024563"/>
            <a:ext cx="6181725" cy="0"/>
          </a:xfrm>
          <a:prstGeom prst="line">
            <a:avLst/>
          </a:prstGeom>
          <a:ln w="114300" cap="rnd">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94408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65" algn="ctr" rtl="0" fontAlgn="base">
        <a:spcBef>
          <a:spcPct val="0"/>
        </a:spcBef>
        <a:spcAft>
          <a:spcPct val="0"/>
        </a:spcAft>
        <a:defRPr sz="4400">
          <a:solidFill>
            <a:schemeClr val="tx1"/>
          </a:solidFill>
          <a:latin typeface="Calibri" pitchFamily="34" charset="0"/>
        </a:defRPr>
      </a:lvl6pPr>
      <a:lvl7pPr marL="914330" algn="ctr" rtl="0" fontAlgn="base">
        <a:spcBef>
          <a:spcPct val="0"/>
        </a:spcBef>
        <a:spcAft>
          <a:spcPct val="0"/>
        </a:spcAft>
        <a:defRPr sz="4400">
          <a:solidFill>
            <a:schemeClr val="tx1"/>
          </a:solidFill>
          <a:latin typeface="Calibri" pitchFamily="34" charset="0"/>
        </a:defRPr>
      </a:lvl7pPr>
      <a:lvl8pPr marL="1371494" algn="ctr" rtl="0" fontAlgn="base">
        <a:spcBef>
          <a:spcPct val="0"/>
        </a:spcBef>
        <a:spcAft>
          <a:spcPct val="0"/>
        </a:spcAft>
        <a:defRPr sz="4400">
          <a:solidFill>
            <a:schemeClr val="tx1"/>
          </a:solidFill>
          <a:latin typeface="Calibri" pitchFamily="34" charset="0"/>
        </a:defRPr>
      </a:lvl8pPr>
      <a:lvl9pPr marL="1828658" algn="ctr" rtl="0" fontAlgn="base">
        <a:spcBef>
          <a:spcPct val="0"/>
        </a:spcBef>
        <a:spcAft>
          <a:spcPct val="0"/>
        </a:spcAft>
        <a:defRPr sz="4400">
          <a:solidFill>
            <a:schemeClr val="tx1"/>
          </a:solidFill>
          <a:latin typeface="Calibri" pitchFamily="34" charset="0"/>
        </a:defRPr>
      </a:lvl9pPr>
    </p:titleStyle>
    <p:bodyStyle>
      <a:lvl1pPr marL="342874" indent="-342874"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892" indent="-285728"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2912" indent="-228582"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076" indent="-22858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240" indent="-22858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405" indent="-228582"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0" indent="-228582"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34" indent="-228582"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8" indent="-228582"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4" algn="l" defTabSz="914330" rtl="0" eaLnBrk="1" latinLnBrk="0" hangingPunct="1">
        <a:defRPr sz="1800" kern="1200">
          <a:solidFill>
            <a:schemeClr val="tx1"/>
          </a:solidFill>
          <a:latin typeface="+mn-lt"/>
          <a:ea typeface="+mn-ea"/>
          <a:cs typeface="+mn-cs"/>
        </a:defRPr>
      </a:lvl4pPr>
      <a:lvl5pPr marL="1828658" algn="l" defTabSz="914330" rtl="0" eaLnBrk="1" latinLnBrk="0" hangingPunct="1">
        <a:defRPr sz="1800" kern="1200">
          <a:solidFill>
            <a:schemeClr val="tx1"/>
          </a:solidFill>
          <a:latin typeface="+mn-lt"/>
          <a:ea typeface="+mn-ea"/>
          <a:cs typeface="+mn-cs"/>
        </a:defRPr>
      </a:lvl5pPr>
      <a:lvl6pPr marL="2285822" algn="l" defTabSz="914330" rtl="0" eaLnBrk="1" latinLnBrk="0" hangingPunct="1">
        <a:defRPr sz="1800" kern="1200">
          <a:solidFill>
            <a:schemeClr val="tx1"/>
          </a:solidFill>
          <a:latin typeface="+mn-lt"/>
          <a:ea typeface="+mn-ea"/>
          <a:cs typeface="+mn-cs"/>
        </a:defRPr>
      </a:lvl6pPr>
      <a:lvl7pPr marL="2742987" algn="l" defTabSz="914330" rtl="0" eaLnBrk="1" latinLnBrk="0" hangingPunct="1">
        <a:defRPr sz="1800" kern="1200">
          <a:solidFill>
            <a:schemeClr val="tx1"/>
          </a:solidFill>
          <a:latin typeface="+mn-lt"/>
          <a:ea typeface="+mn-ea"/>
          <a:cs typeface="+mn-cs"/>
        </a:defRPr>
      </a:lvl7pPr>
      <a:lvl8pPr marL="3200152" algn="l" defTabSz="914330" rtl="0" eaLnBrk="1" latinLnBrk="0" hangingPunct="1">
        <a:defRPr sz="1800" kern="1200">
          <a:solidFill>
            <a:schemeClr val="tx1"/>
          </a:solidFill>
          <a:latin typeface="+mn-lt"/>
          <a:ea typeface="+mn-ea"/>
          <a:cs typeface="+mn-cs"/>
        </a:defRPr>
      </a:lvl8pPr>
      <a:lvl9pPr marL="3657316" algn="l" defTabSz="9143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51.png"/><Relationship Id="rId20" Type="http://schemas.openxmlformats.org/officeDocument/2006/relationships/image" Target="../media/image62.png"/><Relationship Id="rId21" Type="http://schemas.openxmlformats.org/officeDocument/2006/relationships/image" Target="../media/image63.jpeg"/><Relationship Id="rId22" Type="http://schemas.openxmlformats.org/officeDocument/2006/relationships/image" Target="../media/image64.jpeg"/><Relationship Id="rId23" Type="http://schemas.openxmlformats.org/officeDocument/2006/relationships/image" Target="../media/image65.jpeg"/><Relationship Id="rId24" Type="http://schemas.openxmlformats.org/officeDocument/2006/relationships/image" Target="../media/image66.png"/><Relationship Id="rId25" Type="http://schemas.openxmlformats.org/officeDocument/2006/relationships/image" Target="../media/image67.png"/><Relationship Id="rId26" Type="http://schemas.openxmlformats.org/officeDocument/2006/relationships/image" Target="../media/image68.png"/><Relationship Id="rId27" Type="http://schemas.openxmlformats.org/officeDocument/2006/relationships/image" Target="../media/image69.png"/><Relationship Id="rId28" Type="http://schemas.openxmlformats.org/officeDocument/2006/relationships/image" Target="../media/image70.png"/><Relationship Id="rId29" Type="http://schemas.openxmlformats.org/officeDocument/2006/relationships/image" Target="../media/image71.png"/><Relationship Id="rId30" Type="http://schemas.openxmlformats.org/officeDocument/2006/relationships/image" Target="../media/image72.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jpe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 Id="rId3"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 Id="rId3"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5.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 Id="rId3" Type="http://schemas.openxmlformats.org/officeDocument/2006/relationships/image" Target="../media/image98.png"/></Relationships>
</file>

<file path=ppt/slides/_rels/slide36.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vM6pzeDHnng" TargetMode="External"/><Relationship Id="rId3" Type="http://schemas.openxmlformats.org/officeDocument/2006/relationships/image" Target="../media/image1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3.xml"/><Relationship Id="rId2" Type="http://schemas.openxmlformats.org/officeDocument/2006/relationships/image" Target="../media/image1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g"/><Relationship Id="rId3" Type="http://schemas.openxmlformats.org/officeDocument/2006/relationships/image" Target="../media/image13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image" Target="../media/image139.png"/><Relationship Id="rId1" Type="http://schemas.openxmlformats.org/officeDocument/2006/relationships/slideLayout" Target="../slideLayouts/slideLayout3.xml"/><Relationship Id="rId2" Type="http://schemas.openxmlformats.org/officeDocument/2006/relationships/image" Target="../media/image137.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140.emf"/><Relationship Id="rId5" Type="http://schemas.openxmlformats.org/officeDocument/2006/relationships/image" Target="../media/image20.jpe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85.png"/><Relationship Id="rId9" Type="http://schemas.openxmlformats.org/officeDocument/2006/relationships/image" Target="../media/image135.jpg"/><Relationship Id="rId10" Type="http://schemas.openxmlformats.org/officeDocument/2006/relationships/image" Target="../media/image136.jpg"/><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55.xml.rels><?xml version="1.0" encoding="UTF-8" standalone="yes"?>
<Relationships xmlns="http://schemas.openxmlformats.org/package/2006/relationships"><Relationship Id="rId11" Type="http://schemas.openxmlformats.org/officeDocument/2006/relationships/image" Target="../media/image146.png"/><Relationship Id="rId12" Type="http://schemas.openxmlformats.org/officeDocument/2006/relationships/hyperlink" Target="http://www.ifm.eng.cam.ac.uk/instagram-forward/" TargetMode="External"/><Relationship Id="rId13" Type="http://schemas.openxmlformats.org/officeDocument/2006/relationships/image" Target="../media/image147.png"/><Relationship Id="rId1" Type="http://schemas.openxmlformats.org/officeDocument/2006/relationships/slideLayout" Target="../slideLayouts/slideLayout3.xml"/><Relationship Id="rId2" Type="http://schemas.openxmlformats.org/officeDocument/2006/relationships/image" Target="../media/image141.jpeg"/><Relationship Id="rId3" Type="http://schemas.openxmlformats.org/officeDocument/2006/relationships/hyperlink" Target="https://twitter.com/IfMCambridge" TargetMode="External"/><Relationship Id="rId4" Type="http://schemas.openxmlformats.org/officeDocument/2006/relationships/image" Target="../media/image142.png"/><Relationship Id="rId5" Type="http://schemas.openxmlformats.org/officeDocument/2006/relationships/hyperlink" Target="https://www.facebook.com/InstituteforManufacturing?ref=hl" TargetMode="External"/><Relationship Id="rId6" Type="http://schemas.openxmlformats.org/officeDocument/2006/relationships/image" Target="../media/image143.png"/><Relationship Id="rId7" Type="http://schemas.openxmlformats.org/officeDocument/2006/relationships/hyperlink" Target="https://www.linkedin.com/company/institute-for-manufacturing?trk=biz-companies-cym" TargetMode="External"/><Relationship Id="rId8" Type="http://schemas.openxmlformats.org/officeDocument/2006/relationships/image" Target="../media/image144.png"/><Relationship Id="rId9" Type="http://schemas.openxmlformats.org/officeDocument/2006/relationships/hyperlink" Target="https://www.youtube.com/user/ifmcambridge" TargetMode="External"/><Relationship Id="rId10" Type="http://schemas.openxmlformats.org/officeDocument/2006/relationships/image" Target="../media/image145.png"/></Relationships>
</file>

<file path=ppt/slides/_rels/slide6.xml.rels><?xml version="1.0" encoding="UTF-8" standalone="yes"?>
<Relationships xmlns="http://schemas.openxmlformats.org/package/2006/relationships"><Relationship Id="rId9" Type="http://schemas.openxmlformats.org/officeDocument/2006/relationships/image" Target="../media/image28.jpeg"/><Relationship Id="rId20" Type="http://schemas.openxmlformats.org/officeDocument/2006/relationships/image" Target="../media/image39.png"/><Relationship Id="rId10" Type="http://schemas.openxmlformats.org/officeDocument/2006/relationships/image" Target="../media/image29.jpeg"/><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4" Type="http://schemas.openxmlformats.org/officeDocument/2006/relationships/image" Target="../media/image33.jpeg"/><Relationship Id="rId15" Type="http://schemas.openxmlformats.org/officeDocument/2006/relationships/image" Target="../media/image34.jpeg"/><Relationship Id="rId16" Type="http://schemas.openxmlformats.org/officeDocument/2006/relationships/image" Target="../media/image35.jpeg"/><Relationship Id="rId17" Type="http://schemas.openxmlformats.org/officeDocument/2006/relationships/image" Target="../media/image36.png"/><Relationship Id="rId18" Type="http://schemas.openxmlformats.org/officeDocument/2006/relationships/image" Target="../media/image37.jpeg"/><Relationship Id="rId19" Type="http://schemas.openxmlformats.org/officeDocument/2006/relationships/image" Target="../media/image38.jpe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ctrTitle" idx="4294967295"/>
          </p:nvPr>
        </p:nvSpPr>
        <p:spPr bwMode="auto">
          <a:xfrm>
            <a:off x="428221" y="1231760"/>
            <a:ext cx="8224802"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p>
            <a:pPr algn="ctr"/>
            <a:r>
              <a:rPr lang="en-US" sz="2800" b="1" dirty="0"/>
              <a:t>The emerging role of 3D printing in engineering and innovation education</a:t>
            </a:r>
            <a:endParaRPr lang="en-US" sz="2800" b="1" dirty="0">
              <a:latin typeface="Arial" charset="0"/>
              <a:ea typeface="ＭＳ Ｐゴシック" charset="0"/>
              <a:cs typeface="ＭＳ Ｐゴシック" charset="0"/>
            </a:endParaRPr>
          </a:p>
        </p:txBody>
      </p:sp>
      <p:sp>
        <p:nvSpPr>
          <p:cNvPr id="6146" name="Rectangle 3"/>
          <p:cNvSpPr>
            <a:spLocks noGrp="1" noChangeArrowheads="1"/>
          </p:cNvSpPr>
          <p:nvPr>
            <p:ph type="subTitle" idx="4294967295"/>
          </p:nvPr>
        </p:nvSpPr>
        <p:spPr bwMode="auto">
          <a:xfrm>
            <a:off x="282575" y="2469628"/>
            <a:ext cx="8685213" cy="1230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p>
            <a:pPr marL="0" indent="0" algn="ctr">
              <a:spcBef>
                <a:spcPts val="800"/>
              </a:spcBef>
              <a:buNone/>
            </a:pPr>
            <a:r>
              <a:rPr lang="en-US" sz="2000" dirty="0">
                <a:latin typeface="Arial" charset="0"/>
                <a:ea typeface="ＭＳ Ｐゴシック" charset="0"/>
                <a:cs typeface="ＭＳ Ｐゴシック" charset="0"/>
              </a:rPr>
              <a:t>Dominik Deradjat, </a:t>
            </a:r>
            <a:r>
              <a:rPr lang="en-US" sz="2000" dirty="0" err="1">
                <a:latin typeface="Arial" charset="0"/>
                <a:ea typeface="ＭＳ Ｐゴシック" charset="0"/>
                <a:cs typeface="ＭＳ Ｐゴシック" charset="0"/>
              </a:rPr>
              <a:t>Mélanie</a:t>
            </a:r>
            <a:r>
              <a:rPr lang="en-US" sz="2000" dirty="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Despeisse</a:t>
            </a:r>
            <a:r>
              <a:rPr lang="en-US" sz="2000" dirty="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Phill</a:t>
            </a:r>
            <a:r>
              <a:rPr lang="en-US" sz="2000" dirty="0">
                <a:latin typeface="Arial" charset="0"/>
                <a:ea typeface="ＭＳ Ｐゴシック" charset="0"/>
                <a:cs typeface="ＭＳ Ｐゴシック" charset="0"/>
              </a:rPr>
              <a:t> Dickens, Serena </a:t>
            </a:r>
            <a:r>
              <a:rPr lang="en-US" sz="2000" dirty="0" err="1">
                <a:latin typeface="Arial" charset="0"/>
                <a:ea typeface="ＭＳ Ｐゴシック" charset="0"/>
                <a:cs typeface="ＭＳ Ｐゴシック" charset="0"/>
              </a:rPr>
              <a:t>Flammini</a:t>
            </a:r>
            <a:r>
              <a:rPr lang="en-US" sz="2000" dirty="0">
                <a:latin typeface="Arial" charset="0"/>
                <a:ea typeface="ＭＳ Ｐゴシック" charset="0"/>
                <a:cs typeface="ＭＳ Ｐゴシック" charset="0"/>
              </a:rPr>
              <a:t>, Simon Ford, Ian Hutchings, Finbarr </a:t>
            </a:r>
            <a:r>
              <a:rPr lang="en-US" sz="2000" dirty="0" err="1">
                <a:latin typeface="Arial" charset="0"/>
                <a:ea typeface="ＭＳ Ｐゴシック" charset="0"/>
                <a:cs typeface="ＭＳ Ｐゴシック" charset="0"/>
              </a:rPr>
              <a:t>Livesey</a:t>
            </a:r>
            <a:r>
              <a:rPr lang="en-US" sz="2000" dirty="0">
                <a:latin typeface="Arial" charset="0"/>
                <a:ea typeface="ＭＳ Ｐゴシック" charset="0"/>
                <a:cs typeface="ＭＳ Ｐゴシック" charset="0"/>
              </a:rPr>
              <a:t>, </a:t>
            </a:r>
            <a:r>
              <a:rPr lang="en-US" sz="2000" b="1" dirty="0">
                <a:latin typeface="Arial" charset="0"/>
                <a:ea typeface="ＭＳ Ｐゴシック" charset="0"/>
                <a:cs typeface="ＭＳ Ｐゴシック" charset="0"/>
              </a:rPr>
              <a:t>Tim Minshall</a:t>
            </a:r>
            <a:r>
              <a:rPr lang="en-US" sz="2000" dirty="0">
                <a:latin typeface="Arial" charset="0"/>
                <a:ea typeface="ＭＳ Ｐゴシック" charset="0"/>
                <a:cs typeface="ＭＳ Ｐゴシック" charset="0"/>
              </a:rPr>
              <a:t>, Letizia Mortara, Chander </a:t>
            </a:r>
            <a:r>
              <a:rPr lang="en-US" sz="2000" dirty="0" err="1">
                <a:latin typeface="Arial" charset="0"/>
                <a:ea typeface="ＭＳ Ｐゴシック" charset="0"/>
                <a:cs typeface="ＭＳ Ｐゴシック" charset="0"/>
              </a:rPr>
              <a:t>Velu</a:t>
            </a:r>
            <a:endParaRPr lang="en-US" sz="2000" dirty="0">
              <a:latin typeface="Arial" charset="0"/>
              <a:ea typeface="ＭＳ Ｐゴシック" charset="0"/>
              <a:cs typeface="ＭＳ Ｐゴシック" charset="0"/>
            </a:endParaRPr>
          </a:p>
          <a:p>
            <a:pPr marL="0" indent="0" algn="ctr">
              <a:spcBef>
                <a:spcPts val="800"/>
              </a:spcBef>
              <a:buNone/>
            </a:pPr>
            <a:endParaRPr lang="en-US" b="1" dirty="0" smtClean="0">
              <a:latin typeface="Arial" charset="0"/>
              <a:ea typeface="ＭＳ Ｐゴシック" charset="0"/>
              <a:cs typeface="ＭＳ Ｐゴシック" charset="0"/>
            </a:endParaRPr>
          </a:p>
          <a:p>
            <a:pPr marL="0" indent="0" algn="ctr">
              <a:spcBef>
                <a:spcPts val="800"/>
              </a:spcBef>
              <a:buNone/>
            </a:pPr>
            <a:r>
              <a:rPr lang="en-US" b="1" dirty="0" smtClean="0">
                <a:latin typeface="Arial" charset="0"/>
                <a:ea typeface="ＭＳ Ｐゴシック" charset="0"/>
                <a:cs typeface="ＭＳ Ｐゴシック" charset="0"/>
              </a:rPr>
              <a:t>www.dfab.info</a:t>
            </a:r>
            <a:endParaRPr lang="en-US" b="1" dirty="0">
              <a:latin typeface="Arial" charset="0"/>
              <a:ea typeface="ＭＳ Ｐゴシック" charset="0"/>
              <a:cs typeface="ＭＳ Ｐゴシック" charset="0"/>
            </a:endParaRPr>
          </a:p>
        </p:txBody>
      </p:sp>
      <p:pic>
        <p:nvPicPr>
          <p:cNvPr id="6147"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6964" y="4797324"/>
            <a:ext cx="28987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4002" y="4860822"/>
            <a:ext cx="16541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2302" y="4813199"/>
            <a:ext cx="13144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toshib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588" y="5305425"/>
            <a:ext cx="1676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8" descr="microsof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4084638"/>
            <a:ext cx="1676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descr="zeu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99000" y="2813050"/>
            <a:ext cx="1533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cat_logo_big_gre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3438" y="1247775"/>
            <a:ext cx="137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2" descr="logo_nciph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13038" y="1281113"/>
            <a:ext cx="1200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3" descr="cs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16475" y="455613"/>
            <a:ext cx="69215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929188" y="4324350"/>
            <a:ext cx="1905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43750" y="4895850"/>
            <a:ext cx="11811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929438" y="4041775"/>
            <a:ext cx="1666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CDTlogo"/>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04025" y="1236663"/>
            <a:ext cx="13350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66775" y="546100"/>
            <a:ext cx="9334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596063" y="1874838"/>
            <a:ext cx="1619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04838" y="1041400"/>
            <a:ext cx="15525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Line 25"/>
          <p:cNvSpPr>
            <a:spLocks noChangeShapeType="1"/>
          </p:cNvSpPr>
          <p:nvPr/>
        </p:nvSpPr>
        <p:spPr bwMode="auto">
          <a:xfrm>
            <a:off x="468313" y="3562350"/>
            <a:ext cx="81359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 name="Line 26"/>
          <p:cNvSpPr>
            <a:spLocks noChangeShapeType="1"/>
          </p:cNvSpPr>
          <p:nvPr/>
        </p:nvSpPr>
        <p:spPr bwMode="auto">
          <a:xfrm>
            <a:off x="4716463" y="3778250"/>
            <a:ext cx="0" cy="1728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32" name="Rectangle 32"/>
          <p:cNvSpPr>
            <a:spLocks noChangeArrowheads="1"/>
          </p:cNvSpPr>
          <p:nvPr/>
        </p:nvSpPr>
        <p:spPr bwMode="auto">
          <a:xfrm>
            <a:off x="250825" y="63500"/>
            <a:ext cx="8569325" cy="3489325"/>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charset="0"/>
            </a:endParaRPr>
          </a:p>
        </p:txBody>
      </p:sp>
      <p:sp>
        <p:nvSpPr>
          <p:cNvPr id="51233" name="Rectangle 33"/>
          <p:cNvSpPr>
            <a:spLocks noChangeArrowheads="1"/>
          </p:cNvSpPr>
          <p:nvPr/>
        </p:nvSpPr>
        <p:spPr bwMode="auto">
          <a:xfrm>
            <a:off x="250825" y="3552825"/>
            <a:ext cx="4465638" cy="2652713"/>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charset="0"/>
            </a:endParaRPr>
          </a:p>
        </p:txBody>
      </p:sp>
      <p:sp>
        <p:nvSpPr>
          <p:cNvPr id="51234" name="Rectangle 34"/>
          <p:cNvSpPr>
            <a:spLocks noChangeArrowheads="1"/>
          </p:cNvSpPr>
          <p:nvPr/>
        </p:nvSpPr>
        <p:spPr bwMode="auto">
          <a:xfrm>
            <a:off x="4716463" y="3552825"/>
            <a:ext cx="4103687" cy="2652713"/>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charset="0"/>
            </a:endParaRPr>
          </a:p>
        </p:txBody>
      </p:sp>
      <p:pic>
        <p:nvPicPr>
          <p:cNvPr id="30739" name="Picture 35"/>
          <p:cNvPicPr>
            <a:picLocks noChangeAspect="1" noChangeArrowheads="1"/>
          </p:cNvPicPr>
          <p:nvPr/>
        </p:nvPicPr>
        <p:blipFill>
          <a:blip r:embed="rId16" cstate="email">
            <a:extLst>
              <a:ext uri="{28A0092B-C50C-407E-A947-70E740481C1C}">
                <a14:useLocalDpi xmlns:a14="http://schemas.microsoft.com/office/drawing/2010/main"/>
              </a:ext>
            </a:extLst>
          </a:blip>
          <a:srcRect l="9386" t="4668" b="55333"/>
          <a:stretch>
            <a:fillRect/>
          </a:stretch>
        </p:blipFill>
        <p:spPr bwMode="auto">
          <a:xfrm>
            <a:off x="4786313" y="5181600"/>
            <a:ext cx="2243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31"/>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58825" y="4706938"/>
            <a:ext cx="10858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32"/>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877050" y="384175"/>
            <a:ext cx="1006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Picture 10"/>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259013" y="4224338"/>
            <a:ext cx="5461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14"/>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2287588" y="5076825"/>
            <a:ext cx="64293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8"/>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248025" y="4865688"/>
            <a:ext cx="1166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6"/>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144838" y="4325938"/>
            <a:ext cx="13747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38" descr="philips-logo"/>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909888" y="5557838"/>
            <a:ext cx="16002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36"/>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2919413" y="2787650"/>
            <a:ext cx="7556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37"/>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465638" y="2247900"/>
            <a:ext cx="1838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Picture 39"/>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650875" y="1811338"/>
            <a:ext cx="114935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Picture 40"/>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2517775" y="1897063"/>
            <a:ext cx="14605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1" name="Picture 41"/>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2486025" y="501650"/>
            <a:ext cx="14271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Picture 42"/>
          <p:cNvPicPr>
            <a:picLocks noChangeAspect="1"/>
          </p:cNvPicPr>
          <p:nvPr/>
        </p:nvPicPr>
        <p:blipFill>
          <a:blip r:embed="rId29" cstate="email">
            <a:extLst>
              <a:ext uri="{28A0092B-C50C-407E-A947-70E740481C1C}">
                <a14:useLocalDpi xmlns:a14="http://schemas.microsoft.com/office/drawing/2010/main"/>
              </a:ext>
            </a:extLst>
          </a:blip>
          <a:srcRect/>
          <a:stretch>
            <a:fillRect/>
          </a:stretch>
        </p:blipFill>
        <p:spPr bwMode="auto">
          <a:xfrm>
            <a:off x="6545263" y="2733675"/>
            <a:ext cx="180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Picture 43"/>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454025" y="2813050"/>
            <a:ext cx="185102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4" name="TextBox 44"/>
          <p:cNvSpPr txBox="1">
            <a:spLocks noChangeArrowheads="1"/>
          </p:cNvSpPr>
          <p:nvPr/>
        </p:nvSpPr>
        <p:spPr bwMode="auto">
          <a:xfrm>
            <a:off x="715963" y="87313"/>
            <a:ext cx="240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latin typeface="Calibri" charset="0"/>
              </a:rPr>
              <a:t>Start-ups and spin-outs</a:t>
            </a:r>
          </a:p>
        </p:txBody>
      </p:sp>
      <p:sp>
        <p:nvSpPr>
          <p:cNvPr id="30755" name="TextBox 45"/>
          <p:cNvSpPr txBox="1">
            <a:spLocks noChangeArrowheads="1"/>
          </p:cNvSpPr>
          <p:nvPr/>
        </p:nvSpPr>
        <p:spPr bwMode="auto">
          <a:xfrm>
            <a:off x="693738" y="3619500"/>
            <a:ext cx="2757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latin typeface="Calibri" charset="0"/>
              </a:rPr>
              <a:t>Multinational corporations</a:t>
            </a:r>
          </a:p>
        </p:txBody>
      </p:sp>
      <p:sp>
        <p:nvSpPr>
          <p:cNvPr id="30756" name="TextBox 46"/>
          <p:cNvSpPr txBox="1">
            <a:spLocks noChangeArrowheads="1"/>
          </p:cNvSpPr>
          <p:nvPr/>
        </p:nvSpPr>
        <p:spPr bwMode="auto">
          <a:xfrm>
            <a:off x="5208588" y="3609975"/>
            <a:ext cx="150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latin typeface="Calibri" charset="0"/>
              </a:rPr>
              <a:t>Consultancies</a:t>
            </a:r>
          </a:p>
        </p:txBody>
      </p:sp>
    </p:spTree>
    <p:extLst>
      <p:ext uri="{BB962C8B-B14F-4D97-AF65-F5344CB8AC3E}">
        <p14:creationId xmlns:p14="http://schemas.microsoft.com/office/powerpoint/2010/main" val="37309660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2"/>
                                        </p:tgtEl>
                                        <p:attrNameLst>
                                          <p:attrName>style.visibility</p:attrName>
                                        </p:attrNameLst>
                                      </p:cBhvr>
                                      <p:to>
                                        <p:strVal val="visible"/>
                                      </p:to>
                                    </p:set>
                                  </p:childTnLst>
                                  <p:subTnLst>
                                    <p:set>
                                      <p:cBhvr override="childStyle">
                                        <p:cTn dur="1" fill="hold" display="0" masterRel="nextClick" afterEffect="1"/>
                                        <p:tgtEl>
                                          <p:spTgt spid="5123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3"/>
                                        </p:tgtEl>
                                        <p:attrNameLst>
                                          <p:attrName>style.visibility</p:attrName>
                                        </p:attrNameLst>
                                      </p:cBhvr>
                                      <p:to>
                                        <p:strVal val="visible"/>
                                      </p:to>
                                    </p:set>
                                  </p:childTnLst>
                                  <p:subTnLst>
                                    <p:set>
                                      <p:cBhvr override="childStyle">
                                        <p:cTn dur="1" fill="hold" display="0" masterRel="nextClick" afterEffect="1"/>
                                        <p:tgtEl>
                                          <p:spTgt spid="5123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4"/>
                                        </p:tgtEl>
                                        <p:attrNameLst>
                                          <p:attrName>style.visibility</p:attrName>
                                        </p:attrNameLst>
                                      </p:cBhvr>
                                      <p:to>
                                        <p:strVal val="visible"/>
                                      </p:to>
                                    </p:set>
                                  </p:childTnLst>
                                  <p:subTnLst>
                                    <p:set>
                                      <p:cBhvr override="childStyle">
                                        <p:cTn dur="1" fill="hold" display="0" masterRel="nextClick" afterEffect="1"/>
                                        <p:tgtEl>
                                          <p:spTgt spid="512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988" y="385763"/>
            <a:ext cx="43275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01938" y="2190750"/>
            <a:ext cx="6153150" cy="858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94388" y="293688"/>
            <a:ext cx="22780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502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3488" y="0"/>
            <a:ext cx="12298363"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ChangeArrowheads="1"/>
          </p:cNvSpPr>
          <p:nvPr/>
        </p:nvSpPr>
        <p:spPr bwMode="auto">
          <a:xfrm>
            <a:off x="4572000" y="395288"/>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ja-JP" altLang="en-US" sz="3200" b="1"/>
              <a:t>“</a:t>
            </a:r>
            <a:r>
              <a:rPr lang="en-US" altLang="ja-JP" sz="3200" b="1"/>
              <a:t>A Safe Place to Do Risky Things</a:t>
            </a:r>
            <a:r>
              <a:rPr lang="ja-JP" altLang="en-US" sz="3200" b="1"/>
              <a:t>”</a:t>
            </a:r>
            <a:endParaRPr lang="en-US" altLang="ja-JP" sz="3200" b="1"/>
          </a:p>
          <a:p>
            <a:pPr defTabSz="457200" eaLnBrk="1" hangingPunct="1"/>
            <a:r>
              <a:rPr lang="en-US" sz="3200"/>
              <a:t>Dr Andy Richards</a:t>
            </a:r>
          </a:p>
        </p:txBody>
      </p:sp>
      <p:sp>
        <p:nvSpPr>
          <p:cNvPr id="65539" name="Rectangle 4"/>
          <p:cNvSpPr>
            <a:spLocks noChangeArrowheads="1"/>
          </p:cNvSpPr>
          <p:nvPr/>
        </p:nvSpPr>
        <p:spPr bwMode="auto">
          <a:xfrm>
            <a:off x="4572000" y="6267450"/>
            <a:ext cx="4572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solidFill>
              </a:rPr>
              <a:t>http://www.hdwallpapersinn.com/base-jumping-wallpapers.html</a:t>
            </a:r>
            <a:endParaRPr lang="en-GB" sz="1200">
              <a:solidFill>
                <a:schemeClr val="bg1"/>
              </a:solidFill>
            </a:endParaRPr>
          </a:p>
        </p:txBody>
      </p:sp>
    </p:spTree>
    <p:extLst>
      <p:ext uri="{BB962C8B-B14F-4D97-AF65-F5344CB8AC3E}">
        <p14:creationId xmlns:p14="http://schemas.microsoft.com/office/powerpoint/2010/main" val="265393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dirty="0" smtClean="0">
                <a:latin typeface="Calibri" charset="0"/>
                <a:ea typeface="ＭＳ Ｐゴシック" charset="0"/>
                <a:cs typeface="Calibri" charset="0"/>
              </a:rPr>
              <a:t>Overview</a:t>
            </a:r>
            <a:endParaRPr lang="en-US" dirty="0">
              <a:latin typeface="Calibri" charset="0"/>
              <a:ea typeface="ＭＳ Ｐゴシック" charset="0"/>
              <a:cs typeface="Calibri" charset="0"/>
            </a:endParaRPr>
          </a:p>
        </p:txBody>
      </p:sp>
      <p:sp>
        <p:nvSpPr>
          <p:cNvPr id="19458" name="Content Placeholder 3"/>
          <p:cNvSpPr>
            <a:spLocks noGrp="1"/>
          </p:cNvSpPr>
          <p:nvPr>
            <p:ph idx="1"/>
          </p:nvPr>
        </p:nvSpPr>
        <p:spPr bwMode="auto">
          <a:xfrm>
            <a:off x="457200" y="1600200"/>
            <a:ext cx="78152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marL="514350" indent="-514350">
              <a:buFont typeface="+mj-lt"/>
              <a:buAutoNum type="arabicPeriod"/>
            </a:pPr>
            <a:r>
              <a:rPr lang="en-US" dirty="0" smtClean="0">
                <a:latin typeface="Calibri" charset="0"/>
                <a:ea typeface="ＭＳ Ｐゴシック" charset="0"/>
                <a:cs typeface="Calibri" charset="0"/>
              </a:rPr>
              <a:t>Background and context</a:t>
            </a:r>
          </a:p>
          <a:p>
            <a:pPr marL="514350" indent="-514350">
              <a:buFont typeface="+mj-lt"/>
              <a:buAutoNum type="arabicPeriod"/>
            </a:pPr>
            <a:r>
              <a:rPr lang="en-US" b="1" dirty="0" smtClean="0">
                <a:latin typeface="Calibri" charset="0"/>
                <a:ea typeface="ＭＳ Ｐゴシック" charset="0"/>
                <a:cs typeface="Calibri" charset="0"/>
              </a:rPr>
              <a:t>Pathways</a:t>
            </a:r>
          </a:p>
          <a:p>
            <a:pPr marL="914368" lvl="1" indent="-514350">
              <a:buFont typeface="+mj-lt"/>
              <a:buAutoNum type="arabicPeriod"/>
            </a:pPr>
            <a:r>
              <a:rPr lang="en-US" b="1" dirty="0" smtClean="0">
                <a:latin typeface="Calibri" charset="0"/>
                <a:ea typeface="ＭＳ Ｐゴシック" charset="0"/>
                <a:cs typeface="Calibri" charset="0"/>
              </a:rPr>
              <a:t>Manufacturing/engineering management</a:t>
            </a:r>
          </a:p>
          <a:p>
            <a:pPr marL="914368" lvl="1" indent="-514350">
              <a:buFont typeface="+mj-lt"/>
              <a:buAutoNum type="arabicPeriod"/>
            </a:pPr>
            <a:r>
              <a:rPr lang="en-US" b="1" dirty="0" smtClean="0">
                <a:latin typeface="Calibri" charset="0"/>
                <a:ea typeface="ＭＳ Ｐゴシック" charset="0"/>
                <a:cs typeface="Calibri" charset="0"/>
              </a:rPr>
              <a:t>Entrepreneurship/innovation for engineers</a:t>
            </a:r>
          </a:p>
          <a:p>
            <a:pPr marL="914368" lvl="1" indent="-514350">
              <a:buFont typeface="+mj-lt"/>
              <a:buAutoNum type="arabicPeriod"/>
            </a:pPr>
            <a:r>
              <a:rPr lang="en-US" b="1" dirty="0" smtClean="0">
                <a:latin typeface="Calibri" charset="0"/>
                <a:ea typeface="ＭＳ Ｐゴシック" charset="0"/>
                <a:cs typeface="Calibri" charset="0"/>
              </a:rPr>
              <a:t>Supply of engineers</a:t>
            </a:r>
          </a:p>
          <a:p>
            <a:pPr marL="514350" indent="-514350">
              <a:buFont typeface="+mj-lt"/>
              <a:buAutoNum type="arabicPeriod"/>
            </a:pPr>
            <a:r>
              <a:rPr lang="en-US" dirty="0" smtClean="0">
                <a:latin typeface="Calibri" charset="0"/>
                <a:ea typeface="ＭＳ Ｐゴシック" charset="0"/>
                <a:cs typeface="Calibri" charset="0"/>
              </a:rPr>
              <a:t>Possible impacts of 3D printing / AM</a:t>
            </a:r>
          </a:p>
          <a:p>
            <a:pPr marL="514350" indent="-514350">
              <a:buFont typeface="+mj-lt"/>
              <a:buAutoNum type="arabicPeriod"/>
            </a:pPr>
            <a:r>
              <a:rPr lang="en-US" dirty="0" smtClean="0">
                <a:latin typeface="Calibri" charset="0"/>
                <a:ea typeface="ＭＳ Ｐゴシック" charset="0"/>
                <a:cs typeface="Calibri" charset="0"/>
              </a:rPr>
              <a:t>Conclusions</a:t>
            </a:r>
          </a:p>
          <a:p>
            <a:pPr marL="514350" indent="-514350">
              <a:buFont typeface="+mj-lt"/>
              <a:buAutoNum type="arabicPeriod"/>
            </a:pPr>
            <a:endParaRPr lang="en-US" dirty="0">
              <a:latin typeface="Calibri" charset="0"/>
              <a:ea typeface="ＭＳ Ｐゴシック" charset="0"/>
              <a:cs typeface="Calibri" charset="0"/>
            </a:endParaRPr>
          </a:p>
        </p:txBody>
      </p:sp>
    </p:spTree>
    <p:extLst>
      <p:ext uri="{BB962C8B-B14F-4D97-AF65-F5344CB8AC3E}">
        <p14:creationId xmlns:p14="http://schemas.microsoft.com/office/powerpoint/2010/main" val="190728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Box 5"/>
          <p:cNvSpPr txBox="1"/>
          <p:nvPr/>
        </p:nvSpPr>
        <p:spPr>
          <a:xfrm>
            <a:off x="664072" y="5773474"/>
            <a:ext cx="3877973" cy="430879"/>
          </a:xfrm>
          <a:prstGeom prst="rect">
            <a:avLst/>
          </a:prstGeom>
          <a:noFill/>
        </p:spPr>
        <p:txBody>
          <a:bodyPr wrap="none" lIns="91434" tIns="45716" rIns="91434" bIns="45716" rtlCol="0">
            <a:spAutoFit/>
          </a:bodyPr>
          <a:lstStyle/>
          <a:p>
            <a:r>
              <a:rPr lang="en-US" sz="1100" dirty="0"/>
              <a:t>Images: http://www.cmsna.com/; </a:t>
            </a:r>
            <a:r>
              <a:rPr lang="en-US" sz="1100" dirty="0" err="1"/>
              <a:t>www.used-robots.com</a:t>
            </a:r>
            <a:r>
              <a:rPr lang="en-US" sz="1100" dirty="0"/>
              <a:t> 		 </a:t>
            </a:r>
          </a:p>
        </p:txBody>
      </p:sp>
      <p:pic>
        <p:nvPicPr>
          <p:cNvPr id="10" name="Content Placeholder 9"/>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30396" y="224445"/>
            <a:ext cx="5545558" cy="304984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1999" y="2488388"/>
            <a:ext cx="4976710" cy="3679847"/>
          </a:xfrm>
          <a:prstGeom prst="rect">
            <a:avLst/>
          </a:prstGeom>
        </p:spPr>
      </p:pic>
    </p:spTree>
    <p:extLst>
      <p:ext uri="{BB962C8B-B14F-4D97-AF65-F5344CB8AC3E}">
        <p14:creationId xmlns:p14="http://schemas.microsoft.com/office/powerpoint/2010/main" val="23118125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
            <a:ext cx="6234982" cy="3429000"/>
          </a:xfrm>
        </p:spPr>
      </p:pic>
      <p:sp>
        <p:nvSpPr>
          <p:cNvPr id="9" name="TextBox 8"/>
          <p:cNvSpPr txBox="1"/>
          <p:nvPr/>
        </p:nvSpPr>
        <p:spPr>
          <a:xfrm>
            <a:off x="2890284" y="6237313"/>
            <a:ext cx="3265888" cy="261602"/>
          </a:xfrm>
          <a:prstGeom prst="rect">
            <a:avLst/>
          </a:prstGeom>
          <a:noFill/>
        </p:spPr>
        <p:txBody>
          <a:bodyPr wrap="none" lIns="91434" tIns="45716" rIns="91434" bIns="45716" rtlCol="0">
            <a:spAutoFit/>
          </a:bodyPr>
          <a:lstStyle/>
          <a:p>
            <a:r>
              <a:rPr lang="en-US" sz="1100" dirty="0"/>
              <a:t>Images: Ramesh </a:t>
            </a:r>
            <a:r>
              <a:rPr lang="en-US" sz="1100" dirty="0" err="1"/>
              <a:t>Pathania</a:t>
            </a:r>
            <a:r>
              <a:rPr lang="en-US" sz="1100" dirty="0"/>
              <a:t>/Mint; </a:t>
            </a:r>
            <a:r>
              <a:rPr lang="en-US" sz="1100" dirty="0" err="1"/>
              <a:t>news.cision.com</a:t>
            </a:r>
            <a:endParaRPr lang="en-US" sz="1100" dirty="0"/>
          </a:p>
        </p:txBody>
      </p:sp>
      <p:pic>
        <p:nvPicPr>
          <p:cNvPr id="10" name="Picture 9"/>
          <p:cNvPicPr>
            <a:picLocks noChangeAspect="1"/>
          </p:cNvPicPr>
          <p:nvPr/>
        </p:nvPicPr>
        <p:blipFill>
          <a:blip r:embed="rId3"/>
          <a:stretch>
            <a:fillRect/>
          </a:stretch>
        </p:blipFill>
        <p:spPr>
          <a:xfrm>
            <a:off x="3779912" y="2708920"/>
            <a:ext cx="5080000" cy="3365500"/>
          </a:xfrm>
          <a:prstGeom prst="rect">
            <a:avLst/>
          </a:prstGeom>
        </p:spPr>
      </p:pic>
    </p:spTree>
    <p:extLst>
      <p:ext uri="{BB962C8B-B14F-4D97-AF65-F5344CB8AC3E}">
        <p14:creationId xmlns:p14="http://schemas.microsoft.com/office/powerpoint/2010/main" val="163654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smtClean="0"/>
              <a:t>Changing UK context for university innovation</a:t>
            </a:r>
            <a:endParaRPr lang="en-US" sz="2800" b="1" dirty="0"/>
          </a:p>
        </p:txBody>
      </p:sp>
      <p:grpSp>
        <p:nvGrpSpPr>
          <p:cNvPr id="34" name="Group 33"/>
          <p:cNvGrpSpPr/>
          <p:nvPr/>
        </p:nvGrpSpPr>
        <p:grpSpPr>
          <a:xfrm>
            <a:off x="457546" y="2010283"/>
            <a:ext cx="8276943" cy="576975"/>
            <a:chOff x="457546" y="2349947"/>
            <a:chExt cx="8276943" cy="576975"/>
          </a:xfrm>
        </p:grpSpPr>
        <p:sp>
          <p:nvSpPr>
            <p:cNvPr id="5" name="Rectangle 4"/>
            <p:cNvSpPr/>
            <p:nvPr/>
          </p:nvSpPr>
          <p:spPr>
            <a:xfrm>
              <a:off x="457546" y="2349947"/>
              <a:ext cx="1980427"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Previous Order</a:t>
              </a:r>
              <a:endParaRPr lang="en-US" sz="1200" b="1" dirty="0">
                <a:solidFill>
                  <a:schemeClr val="tx1"/>
                </a:solidFill>
              </a:endParaRPr>
            </a:p>
          </p:txBody>
        </p:sp>
        <p:sp>
          <p:nvSpPr>
            <p:cNvPr id="6" name="Rectangle 5"/>
            <p:cNvSpPr/>
            <p:nvPr/>
          </p:nvSpPr>
          <p:spPr>
            <a:xfrm>
              <a:off x="2555271" y="2349947"/>
              <a:ext cx="2499656"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Experimentation</a:t>
              </a:r>
              <a:endParaRPr lang="en-US" sz="1200" b="1" dirty="0">
                <a:solidFill>
                  <a:schemeClr val="tx1"/>
                </a:solidFill>
              </a:endParaRPr>
            </a:p>
          </p:txBody>
        </p:sp>
        <p:sp>
          <p:nvSpPr>
            <p:cNvPr id="7" name="Rectangle 6"/>
            <p:cNvSpPr/>
            <p:nvPr/>
          </p:nvSpPr>
          <p:spPr>
            <a:xfrm>
              <a:off x="5144719" y="2349947"/>
              <a:ext cx="1843455"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Consolidation</a:t>
              </a:r>
              <a:endParaRPr lang="en-US" sz="1200" b="1" dirty="0">
                <a:solidFill>
                  <a:schemeClr val="tx1"/>
                </a:solidFill>
              </a:endParaRPr>
            </a:p>
          </p:txBody>
        </p:sp>
        <p:sp>
          <p:nvSpPr>
            <p:cNvPr id="8" name="Rectangle 7"/>
            <p:cNvSpPr/>
            <p:nvPr/>
          </p:nvSpPr>
          <p:spPr>
            <a:xfrm>
              <a:off x="7068558" y="2349947"/>
              <a:ext cx="1665931"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Institutionalization</a:t>
              </a:r>
              <a:endParaRPr lang="en-US" sz="1200" b="1" dirty="0">
                <a:solidFill>
                  <a:schemeClr val="tx1"/>
                </a:solidFill>
              </a:endParaRPr>
            </a:p>
          </p:txBody>
        </p:sp>
      </p:grpSp>
      <p:grpSp>
        <p:nvGrpSpPr>
          <p:cNvPr id="31" name="Group 30"/>
          <p:cNvGrpSpPr/>
          <p:nvPr/>
        </p:nvGrpSpPr>
        <p:grpSpPr>
          <a:xfrm>
            <a:off x="282223" y="1289136"/>
            <a:ext cx="8566214" cy="421002"/>
            <a:chOff x="282223" y="1628800"/>
            <a:chExt cx="8566214" cy="421002"/>
          </a:xfrm>
        </p:grpSpPr>
        <p:cxnSp>
          <p:nvCxnSpPr>
            <p:cNvPr id="9" name="Straight Arrow Connector 8"/>
            <p:cNvCxnSpPr/>
            <p:nvPr/>
          </p:nvCxnSpPr>
          <p:spPr>
            <a:xfrm>
              <a:off x="1411058" y="2049802"/>
              <a:ext cx="73234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68723" y="1628800"/>
              <a:ext cx="641121" cy="338554"/>
            </a:xfrm>
            <a:prstGeom prst="rect">
              <a:avLst/>
            </a:prstGeom>
            <a:noFill/>
            <a:ln>
              <a:noFill/>
            </a:ln>
          </p:spPr>
          <p:txBody>
            <a:bodyPr wrap="none" rtlCol="0">
              <a:spAutoFit/>
            </a:bodyPr>
            <a:lstStyle/>
            <a:p>
              <a:r>
                <a:rPr lang="en-US" sz="1600" b="1" dirty="0" smtClean="0"/>
                <a:t>1995</a:t>
              </a:r>
              <a:endParaRPr lang="en-US" sz="1600" b="1" dirty="0"/>
            </a:p>
          </p:txBody>
        </p:sp>
        <p:sp>
          <p:nvSpPr>
            <p:cNvPr id="11" name="TextBox 10"/>
            <p:cNvSpPr txBox="1"/>
            <p:nvPr/>
          </p:nvSpPr>
          <p:spPr>
            <a:xfrm>
              <a:off x="3528089" y="1628800"/>
              <a:ext cx="641121" cy="338554"/>
            </a:xfrm>
            <a:prstGeom prst="rect">
              <a:avLst/>
            </a:prstGeom>
            <a:noFill/>
            <a:ln>
              <a:noFill/>
            </a:ln>
          </p:spPr>
          <p:txBody>
            <a:bodyPr wrap="none" rtlCol="0">
              <a:spAutoFit/>
            </a:bodyPr>
            <a:lstStyle/>
            <a:p>
              <a:r>
                <a:rPr lang="en-US" sz="1600" b="1" dirty="0" smtClean="0"/>
                <a:t>2000</a:t>
              </a:r>
              <a:endParaRPr lang="en-US" sz="1600" b="1" dirty="0"/>
            </a:p>
          </p:txBody>
        </p:sp>
        <p:sp>
          <p:nvSpPr>
            <p:cNvPr id="12" name="TextBox 11"/>
            <p:cNvSpPr txBox="1"/>
            <p:nvPr/>
          </p:nvSpPr>
          <p:spPr>
            <a:xfrm>
              <a:off x="5087455" y="1628800"/>
              <a:ext cx="641121" cy="338554"/>
            </a:xfrm>
            <a:prstGeom prst="rect">
              <a:avLst/>
            </a:prstGeom>
            <a:noFill/>
            <a:ln>
              <a:noFill/>
            </a:ln>
          </p:spPr>
          <p:txBody>
            <a:bodyPr wrap="none" rtlCol="0">
              <a:spAutoFit/>
            </a:bodyPr>
            <a:lstStyle/>
            <a:p>
              <a:r>
                <a:rPr lang="en-US" sz="1600" b="1" dirty="0" smtClean="0"/>
                <a:t>2005</a:t>
              </a:r>
              <a:endParaRPr lang="en-US" sz="1600" b="1" dirty="0"/>
            </a:p>
          </p:txBody>
        </p:sp>
        <p:sp>
          <p:nvSpPr>
            <p:cNvPr id="13" name="TextBox 12"/>
            <p:cNvSpPr txBox="1"/>
            <p:nvPr/>
          </p:nvSpPr>
          <p:spPr>
            <a:xfrm>
              <a:off x="6646821" y="1628800"/>
              <a:ext cx="641121" cy="338554"/>
            </a:xfrm>
            <a:prstGeom prst="rect">
              <a:avLst/>
            </a:prstGeom>
            <a:noFill/>
            <a:ln>
              <a:noFill/>
            </a:ln>
          </p:spPr>
          <p:txBody>
            <a:bodyPr wrap="none" rtlCol="0">
              <a:spAutoFit/>
            </a:bodyPr>
            <a:lstStyle/>
            <a:p>
              <a:r>
                <a:rPr lang="en-US" sz="1600" b="1" dirty="0" smtClean="0"/>
                <a:t>2010</a:t>
              </a:r>
              <a:endParaRPr lang="en-US" sz="1600" b="1" dirty="0"/>
            </a:p>
          </p:txBody>
        </p:sp>
        <p:cxnSp>
          <p:nvCxnSpPr>
            <p:cNvPr id="14" name="Straight Arrow Connector 13"/>
            <p:cNvCxnSpPr/>
            <p:nvPr/>
          </p:nvCxnSpPr>
          <p:spPr>
            <a:xfrm>
              <a:off x="966086" y="2049802"/>
              <a:ext cx="381405" cy="0"/>
            </a:xfrm>
            <a:prstGeom prst="straightConnector1">
              <a:avLst/>
            </a:prstGeom>
            <a:ln>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546" y="2049802"/>
              <a:ext cx="381405" cy="0"/>
            </a:xfrm>
            <a:prstGeom prst="straightConnector1">
              <a:avLst/>
            </a:prstGeom>
            <a:ln>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2223" y="1628800"/>
              <a:ext cx="755235" cy="338554"/>
            </a:xfrm>
            <a:prstGeom prst="rect">
              <a:avLst/>
            </a:prstGeom>
            <a:noFill/>
            <a:ln>
              <a:noFill/>
            </a:ln>
          </p:spPr>
          <p:txBody>
            <a:bodyPr wrap="none" rtlCol="0">
              <a:spAutoFit/>
            </a:bodyPr>
            <a:lstStyle/>
            <a:p>
              <a:r>
                <a:rPr lang="en-US" sz="1600" b="1" dirty="0" smtClean="0"/>
                <a:t>1960s</a:t>
              </a:r>
              <a:endParaRPr lang="en-US" sz="1600" b="1" dirty="0"/>
            </a:p>
          </p:txBody>
        </p:sp>
        <p:sp>
          <p:nvSpPr>
            <p:cNvPr id="17" name="TextBox 16"/>
            <p:cNvSpPr txBox="1"/>
            <p:nvPr/>
          </p:nvSpPr>
          <p:spPr>
            <a:xfrm>
              <a:off x="8207316" y="1628800"/>
              <a:ext cx="641121" cy="338554"/>
            </a:xfrm>
            <a:prstGeom prst="rect">
              <a:avLst/>
            </a:prstGeom>
            <a:noFill/>
            <a:ln>
              <a:noFill/>
            </a:ln>
          </p:spPr>
          <p:txBody>
            <a:bodyPr wrap="none" rtlCol="0">
              <a:spAutoFit/>
            </a:bodyPr>
            <a:lstStyle/>
            <a:p>
              <a:r>
                <a:rPr lang="en-US" sz="1600" b="1" dirty="0" smtClean="0"/>
                <a:t>2015</a:t>
              </a:r>
              <a:endParaRPr lang="en-US" sz="1600" b="1" dirty="0"/>
            </a:p>
          </p:txBody>
        </p:sp>
      </p:grpSp>
      <p:pic>
        <p:nvPicPr>
          <p:cNvPr id="19" name="Picture 18"/>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2729296"/>
            <a:ext cx="1339453" cy="1913829"/>
          </a:xfrm>
          <a:prstGeom prst="rect">
            <a:avLst/>
          </a:prstGeom>
          <a:noFill/>
          <a:ln>
            <a:solidFill>
              <a:schemeClr val="tx1"/>
            </a:solidFill>
          </a:ln>
          <a:effectLst>
            <a:outerShdw blurRad="50800" dist="38100" dir="2700000" algn="tl" rotWithShape="0">
              <a:prstClr val="black">
                <a:alpha val="40000"/>
              </a:prstClr>
            </a:outerShdw>
          </a:effectLst>
        </p:spPr>
      </p:pic>
      <p:sp>
        <p:nvSpPr>
          <p:cNvPr id="20" name="Rectangle 19"/>
          <p:cNvSpPr/>
          <p:nvPr/>
        </p:nvSpPr>
        <p:spPr>
          <a:xfrm>
            <a:off x="2555776" y="2729296"/>
            <a:ext cx="2499656" cy="19442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Multiple competitive funding schemes</a:t>
            </a:r>
            <a:endParaRPr lang="en-US" sz="1600" dirty="0">
              <a:solidFill>
                <a:schemeClr val="tx1"/>
              </a:solidFill>
            </a:endParaRPr>
          </a:p>
        </p:txBody>
      </p:sp>
      <p:sp>
        <p:nvSpPr>
          <p:cNvPr id="21" name="Rectangle 20"/>
          <p:cNvSpPr/>
          <p:nvPr/>
        </p:nvSpPr>
        <p:spPr>
          <a:xfrm>
            <a:off x="5145224" y="2729296"/>
            <a:ext cx="1843455" cy="19442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Formula-driven streams of funding</a:t>
            </a:r>
            <a:endParaRPr lang="en-US" sz="1600" dirty="0">
              <a:solidFill>
                <a:schemeClr val="tx1"/>
              </a:solidFill>
            </a:endParaRPr>
          </a:p>
        </p:txBody>
      </p:sp>
      <p:sp>
        <p:nvSpPr>
          <p:cNvPr id="22" name="Rectangle 21"/>
          <p:cNvSpPr/>
          <p:nvPr/>
        </p:nvSpPr>
        <p:spPr>
          <a:xfrm>
            <a:off x="7069063" y="2729296"/>
            <a:ext cx="1665931" cy="19442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Innovation and engagement core mission for universities</a:t>
            </a:r>
            <a:endParaRPr lang="en-US" sz="1600" dirty="0">
              <a:solidFill>
                <a:schemeClr val="tx1"/>
              </a:solidFill>
            </a:endParaRPr>
          </a:p>
        </p:txBody>
      </p:sp>
      <p:sp>
        <p:nvSpPr>
          <p:cNvPr id="27" name="TextBox 26"/>
          <p:cNvSpPr txBox="1"/>
          <p:nvPr/>
        </p:nvSpPr>
        <p:spPr>
          <a:xfrm>
            <a:off x="445359" y="3521384"/>
            <a:ext cx="518091" cy="369332"/>
          </a:xfrm>
          <a:prstGeom prst="rect">
            <a:avLst/>
          </a:prstGeom>
          <a:noFill/>
        </p:spPr>
        <p:txBody>
          <a:bodyPr wrap="none" rtlCol="0">
            <a:spAutoFit/>
          </a:bodyPr>
          <a:lstStyle/>
          <a:p>
            <a:r>
              <a:rPr lang="en-US" sz="1800" b="1" dirty="0" smtClean="0"/>
              <a:t>UK</a:t>
            </a:r>
            <a:endParaRPr lang="en-US" sz="1800" b="1" dirty="0"/>
          </a:p>
        </p:txBody>
      </p:sp>
      <p:grpSp>
        <p:nvGrpSpPr>
          <p:cNvPr id="33" name="Group 32"/>
          <p:cNvGrpSpPr/>
          <p:nvPr/>
        </p:nvGrpSpPr>
        <p:grpSpPr>
          <a:xfrm>
            <a:off x="445359" y="4817528"/>
            <a:ext cx="8303105" cy="936104"/>
            <a:chOff x="445359" y="5157192"/>
            <a:chExt cx="8303105" cy="936104"/>
          </a:xfrm>
        </p:grpSpPr>
        <p:sp>
          <p:nvSpPr>
            <p:cNvPr id="23" name="Rectangle 22"/>
            <p:cNvSpPr/>
            <p:nvPr/>
          </p:nvSpPr>
          <p:spPr>
            <a:xfrm>
              <a:off x="2555776" y="5301208"/>
              <a:ext cx="2499656" cy="792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Multiple new programmes/offices/centres</a:t>
              </a:r>
              <a:endParaRPr lang="en-US" sz="1600" dirty="0">
                <a:solidFill>
                  <a:schemeClr val="tx1"/>
                </a:solidFill>
              </a:endParaRPr>
            </a:p>
          </p:txBody>
        </p:sp>
        <p:sp>
          <p:nvSpPr>
            <p:cNvPr id="24" name="Rectangle 23"/>
            <p:cNvSpPr/>
            <p:nvPr/>
          </p:nvSpPr>
          <p:spPr>
            <a:xfrm>
              <a:off x="5145224" y="5301208"/>
              <a:ext cx="1843455" cy="792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Focus onto core activities</a:t>
              </a:r>
              <a:endParaRPr lang="en-US" sz="1600" dirty="0">
                <a:solidFill>
                  <a:schemeClr val="tx1"/>
                </a:solidFill>
              </a:endParaRPr>
            </a:p>
          </p:txBody>
        </p:sp>
        <p:sp>
          <p:nvSpPr>
            <p:cNvPr id="25" name="Rectangle 24"/>
            <p:cNvSpPr/>
            <p:nvPr/>
          </p:nvSpPr>
          <p:spPr>
            <a:xfrm>
              <a:off x="7069063" y="5301208"/>
              <a:ext cx="1665931" cy="792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Strategic, connected investments</a:t>
              </a:r>
              <a:endParaRPr lang="en-US" sz="1600" dirty="0">
                <a:solidFill>
                  <a:schemeClr val="tx1"/>
                </a:solidFill>
              </a:endParaRPr>
            </a:p>
          </p:txBody>
        </p:sp>
        <p:sp>
          <p:nvSpPr>
            <p:cNvPr id="26" name="TextBox 25"/>
            <p:cNvSpPr txBox="1"/>
            <p:nvPr/>
          </p:nvSpPr>
          <p:spPr>
            <a:xfrm>
              <a:off x="445359" y="5507940"/>
              <a:ext cx="1390337" cy="369332"/>
            </a:xfrm>
            <a:prstGeom prst="rect">
              <a:avLst/>
            </a:prstGeom>
            <a:noFill/>
          </p:spPr>
          <p:txBody>
            <a:bodyPr wrap="none" rtlCol="0">
              <a:spAutoFit/>
            </a:bodyPr>
            <a:lstStyle/>
            <a:p>
              <a:r>
                <a:rPr lang="en-US" sz="1800" b="1" dirty="0" smtClean="0"/>
                <a:t>Cambridge</a:t>
              </a:r>
              <a:endParaRPr lang="en-US" sz="1800" b="1" dirty="0"/>
            </a:p>
          </p:txBody>
        </p:sp>
        <p:cxnSp>
          <p:nvCxnSpPr>
            <p:cNvPr id="29" name="Straight Connector 28"/>
            <p:cNvCxnSpPr/>
            <p:nvPr/>
          </p:nvCxnSpPr>
          <p:spPr bwMode="auto">
            <a:xfrm>
              <a:off x="467544" y="5157192"/>
              <a:ext cx="8280920" cy="0"/>
            </a:xfrm>
            <a:prstGeom prst="line">
              <a:avLst/>
            </a:prstGeom>
            <a:noFill/>
            <a:ln w="12700" cap="flat" cmpd="sng" algn="ctr">
              <a:solidFill>
                <a:schemeClr val="tx1"/>
              </a:solidFill>
              <a:prstDash val="dash"/>
              <a:round/>
              <a:headEnd type="none" w="med" len="med"/>
              <a:tailEnd type="none" w="med" len="med"/>
            </a:ln>
            <a:effectLst/>
          </p:spPr>
        </p:cxnSp>
      </p:grpSp>
      <p:sp>
        <p:nvSpPr>
          <p:cNvPr id="2" name="Rectangle 1"/>
          <p:cNvSpPr/>
          <p:nvPr/>
        </p:nvSpPr>
        <p:spPr>
          <a:xfrm>
            <a:off x="1791331" y="6247368"/>
            <a:ext cx="5473663" cy="507831"/>
          </a:xfrm>
          <a:prstGeom prst="rect">
            <a:avLst/>
          </a:prstGeom>
        </p:spPr>
        <p:txBody>
          <a:bodyPr wrap="square">
            <a:spAutoFit/>
          </a:bodyPr>
          <a:lstStyle/>
          <a:p>
            <a:pPr algn="l"/>
            <a:r>
              <a:rPr lang="en-US" sz="900" dirty="0"/>
              <a:t>Minshall, T., L. Mortara and T. </a:t>
            </a:r>
            <a:r>
              <a:rPr lang="en-US" sz="900" dirty="0" err="1"/>
              <a:t>Ulrichsen</a:t>
            </a:r>
            <a:r>
              <a:rPr lang="en-US" sz="900" dirty="0"/>
              <a:t> (2015). University-industry partnerships and open innovation implementation: Experiences from Cambridge </a:t>
            </a:r>
            <a:r>
              <a:rPr lang="en-US" sz="900" u="sng" dirty="0"/>
              <a:t>2nd World Open Innovation Conference 19-20th November 2015. Santa Clara, CA.</a:t>
            </a:r>
          </a:p>
        </p:txBody>
      </p:sp>
      <p:sp>
        <p:nvSpPr>
          <p:cNvPr id="3" name="Rectangle 2"/>
          <p:cNvSpPr/>
          <p:nvPr/>
        </p:nvSpPr>
        <p:spPr bwMode="auto">
          <a:xfrm>
            <a:off x="6954904" y="4843982"/>
            <a:ext cx="1890079" cy="1019008"/>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89394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rot="5400000">
            <a:off x="225565" y="620233"/>
            <a:ext cx="3746509" cy="3982881"/>
          </a:xfrm>
          <a:prstGeom prst="rect">
            <a:avLst/>
          </a:prstGeom>
          <a:noFill/>
          <a:ln w="9525">
            <a:noFill/>
            <a:miter lim="800000"/>
            <a:headEnd/>
            <a:tailEnd/>
          </a:ln>
        </p:spPr>
      </p:pic>
      <p:pic>
        <p:nvPicPr>
          <p:cNvPr id="6" name="Picture 5" descr="Scan 14.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1399" y="3869277"/>
            <a:ext cx="2772849" cy="4038063"/>
          </a:xfrm>
          <a:prstGeom prst="rect">
            <a:avLst/>
          </a:prstGeom>
        </p:spPr>
      </p:pic>
      <p:pic>
        <p:nvPicPr>
          <p:cNvPr id="7"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1326" y="1476824"/>
            <a:ext cx="3123828" cy="226074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Shortage of engineers - Perceptions of engineering</a:t>
            </a:r>
            <a:endParaRPr lang="en-US" dirty="0"/>
          </a:p>
        </p:txBody>
      </p:sp>
    </p:spTree>
    <p:extLst>
      <p:ext uri="{BB962C8B-B14F-4D97-AF65-F5344CB8AC3E}">
        <p14:creationId xmlns:p14="http://schemas.microsoft.com/office/powerpoint/2010/main" val="5611244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dirty="0" smtClean="0">
                <a:latin typeface="Calibri" charset="0"/>
                <a:ea typeface="ＭＳ Ｐゴシック" charset="0"/>
                <a:cs typeface="Calibri" charset="0"/>
              </a:rPr>
              <a:t>Overview</a:t>
            </a:r>
            <a:endParaRPr lang="en-US" dirty="0">
              <a:latin typeface="Calibri" charset="0"/>
              <a:ea typeface="ＭＳ Ｐゴシック" charset="0"/>
              <a:cs typeface="Calibri" charset="0"/>
            </a:endParaRPr>
          </a:p>
        </p:txBody>
      </p:sp>
      <p:sp>
        <p:nvSpPr>
          <p:cNvPr id="19458" name="Content Placeholder 3"/>
          <p:cNvSpPr>
            <a:spLocks noGrp="1"/>
          </p:cNvSpPr>
          <p:nvPr>
            <p:ph idx="1"/>
          </p:nvPr>
        </p:nvSpPr>
        <p:spPr bwMode="auto">
          <a:xfrm>
            <a:off x="457200" y="1600200"/>
            <a:ext cx="78152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marL="514350" indent="-514350">
              <a:buFont typeface="+mj-lt"/>
              <a:buAutoNum type="arabicPeriod"/>
            </a:pPr>
            <a:r>
              <a:rPr lang="en-US" dirty="0" smtClean="0">
                <a:latin typeface="Calibri" charset="0"/>
                <a:ea typeface="ＭＳ Ｐゴシック" charset="0"/>
                <a:cs typeface="Calibri" charset="0"/>
              </a:rPr>
              <a:t>Background and context</a:t>
            </a:r>
          </a:p>
          <a:p>
            <a:pPr marL="514350" indent="-514350">
              <a:buFont typeface="+mj-lt"/>
              <a:buAutoNum type="arabicPeriod"/>
            </a:pPr>
            <a:r>
              <a:rPr lang="en-US" dirty="0" smtClean="0">
                <a:latin typeface="Calibri" charset="0"/>
                <a:ea typeface="ＭＳ Ｐゴシック" charset="0"/>
                <a:cs typeface="Calibri" charset="0"/>
              </a:rPr>
              <a:t>Pathways</a:t>
            </a:r>
          </a:p>
          <a:p>
            <a:pPr marL="914368" lvl="1" indent="-514350">
              <a:buFont typeface="+mj-lt"/>
              <a:buAutoNum type="arabicPeriod"/>
            </a:pPr>
            <a:r>
              <a:rPr lang="en-US" dirty="0" smtClean="0">
                <a:latin typeface="Calibri" charset="0"/>
                <a:ea typeface="ＭＳ Ｐゴシック" charset="0"/>
                <a:cs typeface="Calibri" charset="0"/>
              </a:rPr>
              <a:t>Manufacturing/engineering management</a:t>
            </a:r>
          </a:p>
          <a:p>
            <a:pPr marL="914368" lvl="1" indent="-514350">
              <a:buFont typeface="+mj-lt"/>
              <a:buAutoNum type="arabicPeriod"/>
            </a:pPr>
            <a:r>
              <a:rPr lang="en-US" dirty="0" smtClean="0">
                <a:latin typeface="Calibri" charset="0"/>
                <a:ea typeface="ＭＳ Ｐゴシック" charset="0"/>
                <a:cs typeface="Calibri" charset="0"/>
              </a:rPr>
              <a:t>Entrepreneurship/innovation for engineers</a:t>
            </a:r>
          </a:p>
          <a:p>
            <a:pPr marL="914368" lvl="1" indent="-514350">
              <a:buFont typeface="+mj-lt"/>
              <a:buAutoNum type="arabicPeriod"/>
            </a:pPr>
            <a:r>
              <a:rPr lang="en-US" dirty="0" smtClean="0">
                <a:latin typeface="Calibri" charset="0"/>
                <a:ea typeface="ＭＳ Ｐゴシック" charset="0"/>
                <a:cs typeface="Calibri" charset="0"/>
              </a:rPr>
              <a:t>Supply of engineers</a:t>
            </a:r>
          </a:p>
          <a:p>
            <a:pPr marL="514350" indent="-514350">
              <a:buFont typeface="+mj-lt"/>
              <a:buAutoNum type="arabicPeriod"/>
            </a:pPr>
            <a:r>
              <a:rPr lang="en-US" b="1" dirty="0" smtClean="0">
                <a:latin typeface="Calibri" charset="0"/>
                <a:ea typeface="ＭＳ Ｐゴシック" charset="0"/>
                <a:cs typeface="Calibri" charset="0"/>
              </a:rPr>
              <a:t>Possible impacts of 3D printing / AM</a:t>
            </a:r>
          </a:p>
          <a:p>
            <a:pPr marL="514350" indent="-514350">
              <a:buFont typeface="+mj-lt"/>
              <a:buAutoNum type="arabicPeriod"/>
            </a:pPr>
            <a:r>
              <a:rPr lang="en-US" dirty="0" smtClean="0">
                <a:latin typeface="Calibri" charset="0"/>
                <a:ea typeface="ＭＳ Ｐゴシック" charset="0"/>
                <a:cs typeface="Calibri" charset="0"/>
              </a:rPr>
              <a:t>Conclusions</a:t>
            </a:r>
          </a:p>
          <a:p>
            <a:pPr marL="514350" indent="-514350">
              <a:buFont typeface="+mj-lt"/>
              <a:buAutoNum type="arabicPeriod"/>
            </a:pPr>
            <a:endParaRPr lang="en-US" dirty="0">
              <a:latin typeface="Calibri" charset="0"/>
              <a:ea typeface="ＭＳ Ｐゴシック" charset="0"/>
              <a:cs typeface="Calibri" charset="0"/>
            </a:endParaRPr>
          </a:p>
        </p:txBody>
      </p:sp>
    </p:spTree>
    <p:extLst>
      <p:ext uri="{BB962C8B-B14F-4D97-AF65-F5344CB8AC3E}">
        <p14:creationId xmlns:p14="http://schemas.microsoft.com/office/powerpoint/2010/main" val="190728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p:cNvSpPr>
            <a:spLocks noChangeArrowheads="1"/>
          </p:cNvSpPr>
          <p:nvPr/>
        </p:nvSpPr>
        <p:spPr bwMode="auto">
          <a:xfrm>
            <a:off x="1227139" y="1562102"/>
            <a:ext cx="4752611" cy="7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pPr algn="l"/>
            <a:r>
              <a:rPr lang="en-US">
                <a:solidFill>
                  <a:srgbClr val="000000"/>
                </a:solidFill>
              </a:rPr>
              <a:t>3D printing </a:t>
            </a:r>
            <a:r>
              <a:rPr lang="ja-JP" altLang="en-US">
                <a:solidFill>
                  <a:srgbClr val="000000"/>
                </a:solidFill>
              </a:rPr>
              <a:t>‘</a:t>
            </a:r>
            <a:r>
              <a:rPr lang="en-US" altLang="ja-JP">
                <a:solidFill>
                  <a:srgbClr val="000000"/>
                </a:solidFill>
              </a:rPr>
              <a:t>Bigger than internet</a:t>
            </a:r>
            <a:r>
              <a:rPr lang="ja-JP" altLang="en-US">
                <a:solidFill>
                  <a:srgbClr val="000000"/>
                </a:solidFill>
              </a:rPr>
              <a:t>’</a:t>
            </a:r>
            <a:r>
              <a:rPr lang="en-US" altLang="ja-JP">
                <a:solidFill>
                  <a:srgbClr val="000000"/>
                </a:solidFill>
              </a:rPr>
              <a:t> </a:t>
            </a:r>
          </a:p>
          <a:p>
            <a:pPr algn="l"/>
            <a:r>
              <a:rPr lang="en-US" sz="1600">
                <a:solidFill>
                  <a:srgbClr val="000000"/>
                </a:solidFill>
              </a:rPr>
              <a:t>FT 21.6.12</a:t>
            </a:r>
          </a:p>
        </p:txBody>
      </p:sp>
      <p:sp>
        <p:nvSpPr>
          <p:cNvPr id="8194" name="Rectangle 4"/>
          <p:cNvSpPr>
            <a:spLocks noChangeArrowheads="1"/>
          </p:cNvSpPr>
          <p:nvPr/>
        </p:nvSpPr>
        <p:spPr bwMode="auto">
          <a:xfrm>
            <a:off x="1227139" y="2638426"/>
            <a:ext cx="5282654" cy="7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pPr algn="l"/>
            <a:r>
              <a:rPr lang="en-US">
                <a:solidFill>
                  <a:srgbClr val="000000"/>
                </a:solidFill>
              </a:rPr>
              <a:t>3D printing: </a:t>
            </a:r>
            <a:r>
              <a:rPr lang="ja-JP" altLang="en-US">
                <a:solidFill>
                  <a:srgbClr val="000000"/>
                </a:solidFill>
              </a:rPr>
              <a:t>‘</a:t>
            </a:r>
            <a:r>
              <a:rPr lang="en-US" altLang="ja-JP">
                <a:solidFill>
                  <a:srgbClr val="000000"/>
                </a:solidFill>
              </a:rPr>
              <a:t>The PC all over again?</a:t>
            </a:r>
            <a:r>
              <a:rPr lang="ja-JP" altLang="en-US">
                <a:solidFill>
                  <a:srgbClr val="000000"/>
                </a:solidFill>
              </a:rPr>
              <a:t>’</a:t>
            </a:r>
            <a:endParaRPr lang="en-US" altLang="ja-JP">
              <a:solidFill>
                <a:srgbClr val="000000"/>
              </a:solidFill>
            </a:endParaRPr>
          </a:p>
          <a:p>
            <a:pPr algn="l"/>
            <a:r>
              <a:rPr lang="en-US" sz="1600">
                <a:solidFill>
                  <a:srgbClr val="000000"/>
                </a:solidFill>
              </a:rPr>
              <a:t>Economist  1.12.12</a:t>
            </a:r>
          </a:p>
        </p:txBody>
      </p:sp>
      <p:sp>
        <p:nvSpPr>
          <p:cNvPr id="8195" name="Rectangle 6"/>
          <p:cNvSpPr>
            <a:spLocks noChangeArrowheads="1"/>
          </p:cNvSpPr>
          <p:nvPr/>
        </p:nvSpPr>
        <p:spPr bwMode="auto">
          <a:xfrm>
            <a:off x="1227140" y="3714750"/>
            <a:ext cx="6969125" cy="10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p>
            <a:pPr algn="l"/>
            <a:r>
              <a:rPr lang="ja-JP" altLang="en-US" dirty="0">
                <a:solidFill>
                  <a:srgbClr val="000000"/>
                </a:solidFill>
              </a:rPr>
              <a:t>‘</a:t>
            </a:r>
            <a:r>
              <a:rPr lang="en-US" altLang="ja-JP" dirty="0">
                <a:solidFill>
                  <a:srgbClr val="000000"/>
                </a:solidFill>
              </a:rPr>
              <a:t>3D printing [..] has the potential to revolutionize the way we make almost everything</a:t>
            </a:r>
            <a:r>
              <a:rPr lang="ja-JP" altLang="en-US" dirty="0">
                <a:solidFill>
                  <a:srgbClr val="000000"/>
                </a:solidFill>
              </a:rPr>
              <a:t>’</a:t>
            </a:r>
            <a:endParaRPr lang="en-US" altLang="ja-JP" dirty="0">
              <a:solidFill>
                <a:srgbClr val="000000"/>
              </a:solidFill>
            </a:endParaRPr>
          </a:p>
          <a:p>
            <a:pPr algn="l"/>
            <a:r>
              <a:rPr lang="en-US" sz="1600" dirty="0">
                <a:solidFill>
                  <a:srgbClr val="000000"/>
                </a:solidFill>
              </a:rPr>
              <a:t>President Obama,  State of the Union Address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dirty="0" smtClean="0">
                <a:latin typeface="Calibri" charset="0"/>
                <a:ea typeface="ＭＳ Ｐゴシック" charset="0"/>
                <a:cs typeface="Calibri" charset="0"/>
              </a:rPr>
              <a:t>Overview</a:t>
            </a:r>
            <a:endParaRPr lang="en-US" dirty="0">
              <a:latin typeface="Calibri" charset="0"/>
              <a:ea typeface="ＭＳ Ｐゴシック" charset="0"/>
              <a:cs typeface="Calibri" charset="0"/>
            </a:endParaRPr>
          </a:p>
        </p:txBody>
      </p:sp>
      <p:sp>
        <p:nvSpPr>
          <p:cNvPr id="19458" name="Content Placeholder 3"/>
          <p:cNvSpPr>
            <a:spLocks noGrp="1"/>
          </p:cNvSpPr>
          <p:nvPr>
            <p:ph idx="1"/>
          </p:nvPr>
        </p:nvSpPr>
        <p:spPr bwMode="auto">
          <a:xfrm>
            <a:off x="457200" y="1600200"/>
            <a:ext cx="78152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marL="514350" indent="-514350">
              <a:buFont typeface="+mj-lt"/>
              <a:buAutoNum type="arabicPeriod"/>
            </a:pPr>
            <a:r>
              <a:rPr lang="en-US" dirty="0" smtClean="0">
                <a:latin typeface="Calibri" charset="0"/>
                <a:ea typeface="ＭＳ Ｐゴシック" charset="0"/>
                <a:cs typeface="Calibri" charset="0"/>
              </a:rPr>
              <a:t>Background and context</a:t>
            </a:r>
          </a:p>
          <a:p>
            <a:pPr marL="514350" indent="-514350">
              <a:buFont typeface="+mj-lt"/>
              <a:buAutoNum type="arabicPeriod"/>
            </a:pPr>
            <a:r>
              <a:rPr lang="en-US" dirty="0" smtClean="0">
                <a:latin typeface="Calibri" charset="0"/>
                <a:ea typeface="ＭＳ Ｐゴシック" charset="0"/>
                <a:cs typeface="Calibri" charset="0"/>
              </a:rPr>
              <a:t>Pathways</a:t>
            </a:r>
          </a:p>
          <a:p>
            <a:pPr marL="914368" lvl="1" indent="-514350">
              <a:buFont typeface="+mj-lt"/>
              <a:buAutoNum type="arabicPeriod"/>
            </a:pPr>
            <a:r>
              <a:rPr lang="en-US" dirty="0" smtClean="0">
                <a:latin typeface="Calibri" charset="0"/>
                <a:ea typeface="ＭＳ Ｐゴシック" charset="0"/>
                <a:cs typeface="Calibri" charset="0"/>
              </a:rPr>
              <a:t>Manufacturing/engineering management</a:t>
            </a:r>
          </a:p>
          <a:p>
            <a:pPr marL="914368" lvl="1" indent="-514350">
              <a:buFont typeface="+mj-lt"/>
              <a:buAutoNum type="arabicPeriod"/>
            </a:pPr>
            <a:r>
              <a:rPr lang="en-US" dirty="0" smtClean="0">
                <a:latin typeface="Calibri" charset="0"/>
                <a:ea typeface="ＭＳ Ｐゴシック" charset="0"/>
                <a:cs typeface="Calibri" charset="0"/>
              </a:rPr>
              <a:t>Entrepreneurship/innovation for engineers</a:t>
            </a:r>
          </a:p>
          <a:p>
            <a:pPr marL="914368" lvl="1" indent="-514350">
              <a:buFont typeface="+mj-lt"/>
              <a:buAutoNum type="arabicPeriod"/>
            </a:pPr>
            <a:r>
              <a:rPr lang="en-US" dirty="0" smtClean="0">
                <a:latin typeface="Calibri" charset="0"/>
                <a:ea typeface="ＭＳ Ｐゴシック" charset="0"/>
                <a:cs typeface="Calibri" charset="0"/>
              </a:rPr>
              <a:t>Supply of engineers</a:t>
            </a:r>
          </a:p>
          <a:p>
            <a:pPr marL="514350" indent="-514350">
              <a:buFont typeface="+mj-lt"/>
              <a:buAutoNum type="arabicPeriod"/>
            </a:pPr>
            <a:r>
              <a:rPr lang="en-US" dirty="0" smtClean="0">
                <a:latin typeface="Calibri" charset="0"/>
                <a:ea typeface="ＭＳ Ｐゴシック" charset="0"/>
                <a:cs typeface="Calibri" charset="0"/>
              </a:rPr>
              <a:t>Possible impacts of 3D printing / AM</a:t>
            </a:r>
          </a:p>
          <a:p>
            <a:pPr marL="514350" indent="-514350">
              <a:buFont typeface="+mj-lt"/>
              <a:buAutoNum type="arabicPeriod"/>
            </a:pPr>
            <a:r>
              <a:rPr lang="en-US" dirty="0" smtClean="0">
                <a:latin typeface="Calibri" charset="0"/>
                <a:ea typeface="ＭＳ Ｐゴシック" charset="0"/>
                <a:cs typeface="Calibri" charset="0"/>
              </a:rPr>
              <a:t>Conclusions</a:t>
            </a:r>
          </a:p>
          <a:p>
            <a:pPr marL="514350" indent="-514350">
              <a:buFont typeface="+mj-lt"/>
              <a:buAutoNum type="arabicPeriod"/>
            </a:pPr>
            <a:endParaRPr lang="en-US" dirty="0">
              <a:latin typeface="Calibri" charset="0"/>
              <a:ea typeface="ＭＳ Ｐゴシック" charset="0"/>
              <a:cs typeface="Calibri" charset="0"/>
            </a:endParaRPr>
          </a:p>
        </p:txBody>
      </p:sp>
    </p:spTree>
    <p:extLst>
      <p:ext uri="{BB962C8B-B14F-4D97-AF65-F5344CB8AC3E}">
        <p14:creationId xmlns:p14="http://schemas.microsoft.com/office/powerpoint/2010/main" val="35511218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4" tIns="45716" rIns="91434" bIns="45716" numCol="1" anchor="t" anchorCtr="0" compatLnSpc="1">
            <a:prstTxWarp prst="textNoShape">
              <a:avLst/>
            </a:prstTxWarp>
          </a:bodyPr>
          <a:lstStyle/>
          <a:p>
            <a:endParaRPr lang="en-GB">
              <a:latin typeface="Arial" charset="0"/>
              <a:ea typeface="ＭＳ Ｐゴシック" charset="0"/>
              <a:cs typeface="ＭＳ Ｐゴシック"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1" y="349252"/>
            <a:ext cx="7978775"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2969175" y="5629275"/>
            <a:ext cx="2557950"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t>www.gartner.com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2" y="671372"/>
            <a:ext cx="77755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
        <p:nvSpPr>
          <p:cNvPr id="10243" name="Title 1"/>
          <p:cNvSpPr>
            <a:spLocks noGrp="1"/>
          </p:cNvSpPr>
          <p:nvPr>
            <p:ph type="title"/>
          </p:nvPr>
        </p:nvSpPr>
        <p:spPr bwMode="auto">
          <a:xfrm>
            <a:off x="457200" y="8875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a:r>
              <a:rPr lang="en-US">
                <a:latin typeface="Calibri" charset="0"/>
                <a:ea typeface="ＭＳ Ｐゴシック" charset="0"/>
                <a:cs typeface="Calibri" charset="0"/>
              </a:rPr>
              <a:t>2008</a:t>
            </a:r>
          </a:p>
        </p:txBody>
      </p:sp>
      <p:sp>
        <p:nvSpPr>
          <p:cNvPr id="6" name="Right Arrow 5"/>
          <p:cNvSpPr/>
          <p:nvPr/>
        </p:nvSpPr>
        <p:spPr>
          <a:xfrm>
            <a:off x="412751" y="1558785"/>
            <a:ext cx="1163638" cy="79533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p:cNvPicPr>
            <a:picLocks noChangeAspect="1"/>
          </p:cNvPicPr>
          <p:nvPr/>
        </p:nvPicPr>
        <p:blipFill>
          <a:blip r:embed="rId2" cstate="email">
            <a:extLst>
              <a:ext uri="{28A0092B-C50C-407E-A947-70E740481C1C}">
                <a14:useLocalDpi xmlns:a14="http://schemas.microsoft.com/office/drawing/2010/main"/>
              </a:ext>
            </a:extLst>
          </a:blip>
          <a:srcRect l="5341" r="6024"/>
          <a:stretch>
            <a:fillRect/>
          </a:stretch>
        </p:blipFill>
        <p:spPr bwMode="auto">
          <a:xfrm>
            <a:off x="841375" y="692150"/>
            <a:ext cx="7481888"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a:r>
              <a:rPr lang="en-US">
                <a:latin typeface="Calibri" charset="0"/>
                <a:ea typeface="ＭＳ Ｐゴシック" charset="0"/>
                <a:cs typeface="Calibri" charset="0"/>
              </a:rPr>
              <a:t>2009</a:t>
            </a:r>
          </a:p>
        </p:txBody>
      </p:sp>
      <p:sp>
        <p:nvSpPr>
          <p:cNvPr id="11267" name="TextBox 3"/>
          <p:cNvSpPr txBox="1">
            <a:spLocks noChangeArrowheads="1"/>
          </p:cNvSpPr>
          <p:nvPr/>
        </p:nvSpPr>
        <p:spPr bwMode="auto">
          <a:xfrm>
            <a:off x="3327276" y="6438902"/>
            <a:ext cx="2738688"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b="1"/>
              <a:t>www.gartner.com</a:t>
            </a:r>
          </a:p>
        </p:txBody>
      </p:sp>
      <p:sp>
        <p:nvSpPr>
          <p:cNvPr id="6" name="Right Arrow 5"/>
          <p:cNvSpPr/>
          <p:nvPr/>
        </p:nvSpPr>
        <p:spPr>
          <a:xfrm>
            <a:off x="398463" y="1606552"/>
            <a:ext cx="1162050" cy="79533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Tree>
    <p:extLst>
      <p:ext uri="{BB962C8B-B14F-4D97-AF65-F5344CB8AC3E}">
        <p14:creationId xmlns:p14="http://schemas.microsoft.com/office/powerpoint/2010/main" val="3409622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 y="924695"/>
            <a:ext cx="8363769" cy="52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a:r>
              <a:rPr lang="en-US">
                <a:latin typeface="Arial" charset="0"/>
                <a:ea typeface="ＭＳ Ｐゴシック" charset="0"/>
                <a:cs typeface="ＭＳ Ｐゴシック" charset="0"/>
              </a:rPr>
              <a:t>2010</a:t>
            </a:r>
          </a:p>
        </p:txBody>
      </p:sp>
      <p:sp>
        <p:nvSpPr>
          <p:cNvPr id="7" name="Right Arrow 6"/>
          <p:cNvSpPr/>
          <p:nvPr/>
        </p:nvSpPr>
        <p:spPr>
          <a:xfrm>
            <a:off x="412751" y="1897063"/>
            <a:ext cx="1163638" cy="79533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6"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77" y="896940"/>
            <a:ext cx="8615363"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a:r>
              <a:rPr lang="en-US">
                <a:latin typeface="Arial" charset="0"/>
                <a:ea typeface="ＭＳ Ｐゴシック" charset="0"/>
                <a:cs typeface="ＭＳ Ｐゴシック" charset="0"/>
              </a:rPr>
              <a:t>2011</a:t>
            </a:r>
          </a:p>
        </p:txBody>
      </p:sp>
      <p:sp>
        <p:nvSpPr>
          <p:cNvPr id="5" name="Right Arrow 4"/>
          <p:cNvSpPr/>
          <p:nvPr/>
        </p:nvSpPr>
        <p:spPr>
          <a:xfrm>
            <a:off x="412751" y="1468438"/>
            <a:ext cx="1163638" cy="79533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6" name="Right Arrow 5"/>
          <p:cNvSpPr/>
          <p:nvPr/>
        </p:nvSpPr>
        <p:spPr>
          <a:xfrm>
            <a:off x="-271463" y="4114801"/>
            <a:ext cx="1163638" cy="79533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7"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25" y="719138"/>
            <a:ext cx="8687867" cy="54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a:r>
              <a:rPr lang="en-US">
                <a:latin typeface="Arial" charset="0"/>
                <a:ea typeface="ＭＳ Ｐゴシック" charset="0"/>
                <a:cs typeface="ＭＳ Ｐゴシック" charset="0"/>
              </a:rPr>
              <a:t>2012</a:t>
            </a:r>
          </a:p>
        </p:txBody>
      </p:sp>
      <p:sp>
        <p:nvSpPr>
          <p:cNvPr id="5" name="Down Arrow 4"/>
          <p:cNvSpPr/>
          <p:nvPr/>
        </p:nvSpPr>
        <p:spPr>
          <a:xfrm>
            <a:off x="2692400" y="-423861"/>
            <a:ext cx="850900" cy="114300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6" name="Right Arrow 5"/>
          <p:cNvSpPr/>
          <p:nvPr/>
        </p:nvSpPr>
        <p:spPr>
          <a:xfrm>
            <a:off x="61204" y="3445594"/>
            <a:ext cx="1163638" cy="79533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7"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Gartner Hype Cycles 2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27" y="704850"/>
            <a:ext cx="851217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r" eaLnBrk="1" hangingPunct="1"/>
            <a:r>
              <a:rPr lang="en-GB">
                <a:latin typeface="Calibri" charset="0"/>
                <a:ea typeface="ＭＳ Ｐゴシック" charset="0"/>
                <a:cs typeface="Calibri" charset="0"/>
              </a:rPr>
              <a:t>2013</a:t>
            </a:r>
          </a:p>
        </p:txBody>
      </p:sp>
      <p:sp>
        <p:nvSpPr>
          <p:cNvPr id="15363" name="Text Box 3"/>
          <p:cNvSpPr txBox="1">
            <a:spLocks noChangeArrowheads="1"/>
          </p:cNvSpPr>
          <p:nvPr/>
        </p:nvSpPr>
        <p:spPr bwMode="auto">
          <a:xfrm>
            <a:off x="2435225" y="5999163"/>
            <a:ext cx="468153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000"/>
              <a:t>[Gartner’s 2013 Hype Cycle for Emerging Technology] </a:t>
            </a:r>
          </a:p>
        </p:txBody>
      </p:sp>
      <p:sp>
        <p:nvSpPr>
          <p:cNvPr id="5" name="Down Arrow 4"/>
          <p:cNvSpPr/>
          <p:nvPr/>
        </p:nvSpPr>
        <p:spPr>
          <a:xfrm>
            <a:off x="2803525" y="-485775"/>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6" name="Down Arrow 5"/>
          <p:cNvSpPr/>
          <p:nvPr/>
        </p:nvSpPr>
        <p:spPr>
          <a:xfrm>
            <a:off x="4851400" y="2339975"/>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7" name="Right Arrow 6"/>
          <p:cNvSpPr/>
          <p:nvPr/>
        </p:nvSpPr>
        <p:spPr>
          <a:xfrm>
            <a:off x="166690" y="3271839"/>
            <a:ext cx="1163637" cy="79533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8"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4" tIns="45716" rIns="91434" bIns="45716" numCol="1" anchor="t" anchorCtr="0" compatLnSpc="1">
            <a:prstTxWarp prst="textNoShape">
              <a:avLst/>
            </a:prstTxWarp>
          </a:bodyPr>
          <a:lstStyle/>
          <a:p>
            <a:endParaRPr lang="en-GB">
              <a:latin typeface="Arial" charset="0"/>
              <a:ea typeface="ＭＳ Ｐゴシック" charset="0"/>
              <a:cs typeface="ＭＳ Ｐゴシック" charset="0"/>
            </a:endParaRPr>
          </a:p>
        </p:txBody>
      </p:sp>
      <p:pic>
        <p:nvPicPr>
          <p:cNvPr id="17410"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650" y="681040"/>
            <a:ext cx="829945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4400" dirty="0">
                <a:latin typeface="Calibri" charset="0"/>
                <a:cs typeface="Calibri" charset="0"/>
              </a:rPr>
              <a:t>2014</a:t>
            </a:r>
          </a:p>
        </p:txBody>
      </p:sp>
      <p:sp>
        <p:nvSpPr>
          <p:cNvPr id="6" name="Down Arrow 5"/>
          <p:cNvSpPr/>
          <p:nvPr/>
        </p:nvSpPr>
        <p:spPr>
          <a:xfrm rot="5400000">
            <a:off x="5337175" y="879476"/>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7" name="Down Arrow 6"/>
          <p:cNvSpPr/>
          <p:nvPr/>
        </p:nvSpPr>
        <p:spPr>
          <a:xfrm>
            <a:off x="5483225" y="2039938"/>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8" name="Down Arrow 7"/>
          <p:cNvSpPr/>
          <p:nvPr/>
        </p:nvSpPr>
        <p:spPr>
          <a:xfrm rot="16200000">
            <a:off x="596900" y="2449515"/>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9" name="TextBox 4"/>
          <p:cNvSpPr txBox="1">
            <a:spLocks noChangeArrowheads="1"/>
          </p:cNvSpPr>
          <p:nvPr/>
        </p:nvSpPr>
        <p:spPr bwMode="auto">
          <a:xfrm>
            <a:off x="3693565" y="6423410"/>
            <a:ext cx="17583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err="1"/>
              <a:t>www.gartner.com</a:t>
            </a:r>
            <a:endParaRPr lang="en-GB"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040" y="489866"/>
            <a:ext cx="8636000" cy="5757333"/>
          </a:xfrm>
          <a:prstGeom prst="rect">
            <a:avLst/>
          </a:prstGeom>
        </p:spPr>
      </p:pic>
      <p:sp>
        <p:nvSpPr>
          <p:cNvPr id="2" name="Title 1"/>
          <p:cNvSpPr>
            <a:spLocks noGrp="1"/>
          </p:cNvSpPr>
          <p:nvPr>
            <p:ph type="title"/>
          </p:nvPr>
        </p:nvSpPr>
        <p:spPr/>
        <p:txBody>
          <a:bodyPr/>
          <a:lstStyle/>
          <a:p>
            <a:pPr algn="r"/>
            <a:r>
              <a:rPr lang="en-US" dirty="0" smtClean="0"/>
              <a:t>2015</a:t>
            </a:r>
            <a:endParaRPr lang="en-US" dirty="0"/>
          </a:p>
        </p:txBody>
      </p:sp>
      <p:sp>
        <p:nvSpPr>
          <p:cNvPr id="4" name="Down Arrow 3"/>
          <p:cNvSpPr/>
          <p:nvPr/>
        </p:nvSpPr>
        <p:spPr>
          <a:xfrm rot="5400000">
            <a:off x="5458125" y="1230232"/>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5" name="Down Arrow 4"/>
          <p:cNvSpPr/>
          <p:nvPr/>
        </p:nvSpPr>
        <p:spPr>
          <a:xfrm>
            <a:off x="5650980" y="2018951"/>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6" name="Down Arrow 5"/>
          <p:cNvSpPr/>
          <p:nvPr/>
        </p:nvSpPr>
        <p:spPr>
          <a:xfrm rot="16200000">
            <a:off x="-624720" y="2243894"/>
            <a:ext cx="850900"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defRPr/>
            </a:pPr>
            <a:endParaRPr lang="en-GB"/>
          </a:p>
        </p:txBody>
      </p:sp>
      <p:sp>
        <p:nvSpPr>
          <p:cNvPr id="7" name="Rectangle 3"/>
          <p:cNvSpPr>
            <a:spLocks noChangeArrowheads="1"/>
          </p:cNvSpPr>
          <p:nvPr/>
        </p:nvSpPr>
        <p:spPr bwMode="auto">
          <a:xfrm>
            <a:off x="3494087" y="6488115"/>
            <a:ext cx="206058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r>
              <a:rPr lang="en-US" sz="1400" dirty="0"/>
              <a:t>http://</a:t>
            </a:r>
            <a:r>
              <a:rPr lang="en-US" sz="1400" dirty="0" err="1"/>
              <a:t>www.gartner.com</a:t>
            </a:r>
            <a:r>
              <a:rPr lang="en-US" sz="1400" dirty="0"/>
              <a:t>/</a:t>
            </a:r>
          </a:p>
        </p:txBody>
      </p:sp>
    </p:spTree>
    <p:extLst>
      <p:ext uri="{BB962C8B-B14F-4D97-AF65-F5344CB8AC3E}">
        <p14:creationId xmlns:p14="http://schemas.microsoft.com/office/powerpoint/2010/main" val="590001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3190" y="166688"/>
            <a:ext cx="8937625"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3494087" y="6488115"/>
            <a:ext cx="206058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r>
              <a:rPr lang="en-US" sz="1400" dirty="0"/>
              <a:t>http://</a:t>
            </a:r>
            <a:r>
              <a:rPr lang="en-US" sz="1400" dirty="0" err="1"/>
              <a:t>www.gartner.com</a:t>
            </a:r>
            <a:r>
              <a:rPr lang="en-US" sz="1400" dirty="0"/>
              <a:t>/</a:t>
            </a:r>
          </a:p>
        </p:txBody>
      </p:sp>
      <p:sp>
        <p:nvSpPr>
          <p:cNvPr id="18435"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4" tIns="45716" rIns="91434" bIns="45716" numCol="1" anchor="t" anchorCtr="0" compatLnSpc="1">
            <a:prstTxWarp prst="textNoShape">
              <a:avLst/>
            </a:prstTxWarp>
          </a:bodyPr>
          <a:lstStyle/>
          <a:p>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dirty="0" smtClean="0">
                <a:latin typeface="Calibri" charset="0"/>
                <a:ea typeface="ＭＳ Ｐゴシック" charset="0"/>
                <a:cs typeface="Calibri" charset="0"/>
              </a:rPr>
              <a:t>Overview</a:t>
            </a:r>
            <a:endParaRPr lang="en-US" dirty="0">
              <a:latin typeface="Calibri" charset="0"/>
              <a:ea typeface="ＭＳ Ｐゴシック" charset="0"/>
              <a:cs typeface="Calibri" charset="0"/>
            </a:endParaRPr>
          </a:p>
        </p:txBody>
      </p:sp>
      <p:sp>
        <p:nvSpPr>
          <p:cNvPr id="19458" name="Content Placeholder 3"/>
          <p:cNvSpPr>
            <a:spLocks noGrp="1"/>
          </p:cNvSpPr>
          <p:nvPr>
            <p:ph idx="1"/>
          </p:nvPr>
        </p:nvSpPr>
        <p:spPr bwMode="auto">
          <a:xfrm>
            <a:off x="457200" y="1600200"/>
            <a:ext cx="78152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marL="514350" indent="-514350">
              <a:buFont typeface="+mj-lt"/>
              <a:buAutoNum type="arabicPeriod"/>
            </a:pPr>
            <a:r>
              <a:rPr lang="en-US" b="1" dirty="0" smtClean="0">
                <a:latin typeface="Calibri" charset="0"/>
                <a:ea typeface="ＭＳ Ｐゴシック" charset="0"/>
                <a:cs typeface="Calibri" charset="0"/>
              </a:rPr>
              <a:t>Background and context</a:t>
            </a:r>
          </a:p>
          <a:p>
            <a:pPr marL="514350" indent="-514350">
              <a:buFont typeface="+mj-lt"/>
              <a:buAutoNum type="arabicPeriod"/>
            </a:pPr>
            <a:r>
              <a:rPr lang="en-US" dirty="0" smtClean="0">
                <a:latin typeface="Calibri" charset="0"/>
                <a:ea typeface="ＭＳ Ｐゴシック" charset="0"/>
                <a:cs typeface="Calibri" charset="0"/>
              </a:rPr>
              <a:t>Pathways</a:t>
            </a:r>
          </a:p>
          <a:p>
            <a:pPr marL="914368" lvl="1" indent="-514350">
              <a:buFont typeface="+mj-lt"/>
              <a:buAutoNum type="arabicPeriod"/>
            </a:pPr>
            <a:r>
              <a:rPr lang="en-US" dirty="0" smtClean="0">
                <a:latin typeface="Calibri" charset="0"/>
                <a:ea typeface="ＭＳ Ｐゴシック" charset="0"/>
                <a:cs typeface="Calibri" charset="0"/>
              </a:rPr>
              <a:t>Manufacturing/engineering management</a:t>
            </a:r>
          </a:p>
          <a:p>
            <a:pPr marL="914368" lvl="1" indent="-514350">
              <a:buFont typeface="+mj-lt"/>
              <a:buAutoNum type="arabicPeriod"/>
            </a:pPr>
            <a:r>
              <a:rPr lang="en-US" dirty="0" smtClean="0">
                <a:latin typeface="Calibri" charset="0"/>
                <a:ea typeface="ＭＳ Ｐゴシック" charset="0"/>
                <a:cs typeface="Calibri" charset="0"/>
              </a:rPr>
              <a:t>Entrepreneurship/innovation for engineers</a:t>
            </a:r>
          </a:p>
          <a:p>
            <a:pPr marL="914368" lvl="1" indent="-514350">
              <a:buFont typeface="+mj-lt"/>
              <a:buAutoNum type="arabicPeriod"/>
            </a:pPr>
            <a:r>
              <a:rPr lang="en-US" dirty="0" smtClean="0">
                <a:latin typeface="Calibri" charset="0"/>
                <a:ea typeface="ＭＳ Ｐゴシック" charset="0"/>
                <a:cs typeface="Calibri" charset="0"/>
              </a:rPr>
              <a:t>Supply of engineers</a:t>
            </a:r>
          </a:p>
          <a:p>
            <a:pPr marL="514350" indent="-514350">
              <a:buFont typeface="+mj-lt"/>
              <a:buAutoNum type="arabicPeriod"/>
            </a:pPr>
            <a:r>
              <a:rPr lang="en-US" dirty="0" smtClean="0">
                <a:latin typeface="Calibri" charset="0"/>
                <a:ea typeface="ＭＳ Ｐゴシック" charset="0"/>
                <a:cs typeface="Calibri" charset="0"/>
              </a:rPr>
              <a:t>Possible impacts of 3D printing / AM</a:t>
            </a:r>
          </a:p>
          <a:p>
            <a:pPr marL="514350" indent="-514350">
              <a:buFont typeface="+mj-lt"/>
              <a:buAutoNum type="arabicPeriod"/>
            </a:pPr>
            <a:r>
              <a:rPr lang="en-US" dirty="0" smtClean="0">
                <a:latin typeface="Calibri" charset="0"/>
                <a:ea typeface="ＭＳ Ｐゴシック" charset="0"/>
                <a:cs typeface="Calibri" charset="0"/>
              </a:rPr>
              <a:t>Conclusions</a:t>
            </a:r>
          </a:p>
          <a:p>
            <a:pPr marL="514350" indent="-514350">
              <a:buFont typeface="+mj-lt"/>
              <a:buAutoNum type="arabicPeriod"/>
            </a:pPr>
            <a:endParaRPr lang="en-US" dirty="0">
              <a:latin typeface="Calibri" charset="0"/>
              <a:ea typeface="ＭＳ Ｐゴシック" charset="0"/>
              <a:cs typeface="Calibri" charset="0"/>
            </a:endParaRPr>
          </a:p>
        </p:txBody>
      </p:sp>
    </p:spTree>
    <p:extLst>
      <p:ext uri="{BB962C8B-B14F-4D97-AF65-F5344CB8AC3E}">
        <p14:creationId xmlns:p14="http://schemas.microsoft.com/office/powerpoint/2010/main" val="209928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255691" y="5622708"/>
            <a:ext cx="1975108" cy="338546"/>
          </a:xfrm>
          <a:prstGeom prst="rect">
            <a:avLst/>
          </a:prstGeom>
          <a:noFill/>
        </p:spPr>
        <p:txBody>
          <a:bodyPr wrap="none" lIns="91434" tIns="45716" rIns="91434" bIns="45716" rtlCol="0">
            <a:spAutoFit/>
          </a:bodyPr>
          <a:lstStyle/>
          <a:p>
            <a:r>
              <a:rPr lang="en-US" sz="1600" dirty="0"/>
              <a:t>www.carbon3d.com</a:t>
            </a:r>
          </a:p>
        </p:txBody>
      </p:sp>
      <p:pic>
        <p:nvPicPr>
          <p:cNvPr id="5" name="Carbon3D's Super Fast 3D Printer Printing an Eiffel Tow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63990"/>
            <a:ext cx="9144000" cy="5138737"/>
          </a:xfrm>
          <a:prstGeom prst="rect">
            <a:avLst/>
          </a:prstGeom>
        </p:spPr>
      </p:pic>
    </p:spTree>
    <p:extLst>
      <p:ext uri="{BB962C8B-B14F-4D97-AF65-F5344CB8AC3E}">
        <p14:creationId xmlns:p14="http://schemas.microsoft.com/office/powerpoint/2010/main" val="8208063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1"/>
          <p:cNvSpPr>
            <a:spLocks noChangeArrowheads="1"/>
          </p:cNvSpPr>
          <p:nvPr/>
        </p:nvSpPr>
        <p:spPr bwMode="auto">
          <a:xfrm>
            <a:off x="85197" y="6488467"/>
            <a:ext cx="2750360"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r>
              <a:rPr lang="en-US" sz="1600" dirty="0"/>
              <a:t>Flickr user </a:t>
            </a:r>
            <a:r>
              <a:rPr lang="en-US" sz="1600" dirty="0" err="1"/>
              <a:t>luccawithcheese</a:t>
            </a:r>
            <a:r>
              <a:rPr lang="en-US" sz="1600" dirty="0"/>
              <a:t>.</a:t>
            </a:r>
          </a:p>
        </p:txBody>
      </p:sp>
      <p:sp>
        <p:nvSpPr>
          <p:cNvPr id="4" name="Rectangle 6"/>
          <p:cNvSpPr>
            <a:spLocks noChangeArrowheads="1"/>
          </p:cNvSpPr>
          <p:nvPr/>
        </p:nvSpPr>
        <p:spPr bwMode="auto">
          <a:xfrm>
            <a:off x="108427" y="307053"/>
            <a:ext cx="5266070" cy="144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a:spAutoFit/>
          </a:bodyPr>
          <a:lstStyle/>
          <a:p>
            <a:pPr algn="l"/>
            <a:r>
              <a:rPr lang="ja-JP" altLang="en-US" b="1" dirty="0">
                <a:solidFill>
                  <a:schemeClr val="bg1"/>
                </a:solidFill>
              </a:rPr>
              <a:t>‘</a:t>
            </a:r>
            <a:r>
              <a:rPr lang="en-US" altLang="ja-JP" b="1" dirty="0">
                <a:solidFill>
                  <a:schemeClr val="bg1"/>
                </a:solidFill>
              </a:rPr>
              <a:t>3D printing [..] has the potential to revolutionize the way we make almost everything</a:t>
            </a:r>
            <a:r>
              <a:rPr lang="ja-JP" altLang="en-US" b="1" dirty="0">
                <a:solidFill>
                  <a:schemeClr val="bg1"/>
                </a:solidFill>
              </a:rPr>
              <a:t>’</a:t>
            </a:r>
            <a:endParaRPr lang="en-US" altLang="ja-JP" b="1" dirty="0">
              <a:solidFill>
                <a:schemeClr val="bg1"/>
              </a:solidFill>
            </a:endParaRPr>
          </a:p>
          <a:p>
            <a:pPr algn="l"/>
            <a:r>
              <a:rPr lang="en-US" sz="1600" b="1" dirty="0">
                <a:solidFill>
                  <a:schemeClr val="bg1"/>
                </a:solidFill>
              </a:rPr>
              <a:t>President Obama,  State of the Union Address 2013</a:t>
            </a:r>
          </a:p>
        </p:txBody>
      </p:sp>
    </p:spTree>
    <p:extLst>
      <p:ext uri="{BB962C8B-B14F-4D97-AF65-F5344CB8AC3E}">
        <p14:creationId xmlns:p14="http://schemas.microsoft.com/office/powerpoint/2010/main" val="2754970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1"/>
                                        </p:tgtEl>
                                        <p:attrNameLst>
                                          <p:attrName>style.visibility</p:attrName>
                                        </p:attrNameLst>
                                      </p:cBhvr>
                                      <p:to>
                                        <p:strVal val="visible"/>
                                      </p:to>
                                    </p:set>
                                    <p:animEffect transition="in" filter="fade">
                                      <p:cBhvr>
                                        <p:cTn id="7" dur="5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3DP-AM projects: </a:t>
            </a:r>
            <a:r>
              <a:rPr lang="en-US" b="1" dirty="0" smtClean="0"/>
              <a:t>www.dfab.info</a:t>
            </a:r>
            <a:endParaRPr lang="en-US" b="1"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Calibri" charset="0"/>
                <a:ea typeface="ＭＳ Ｐゴシック" charset="0"/>
                <a:cs typeface="Calibri" charset="0"/>
              </a:rPr>
              <a:t>3DP/AM </a:t>
            </a:r>
            <a:r>
              <a:rPr lang="en-US" dirty="0">
                <a:latin typeface="Calibri" charset="0"/>
                <a:ea typeface="ＭＳ Ｐゴシック" charset="0"/>
                <a:cs typeface="Calibri" charset="0"/>
              </a:rPr>
              <a:t>and potential business model disruptions</a:t>
            </a:r>
          </a:p>
          <a:p>
            <a:pPr marL="514350" indent="-514350">
              <a:buFont typeface="+mj-lt"/>
              <a:buAutoNum type="arabicPeriod"/>
            </a:pPr>
            <a:r>
              <a:rPr lang="en-US" dirty="0" smtClean="0">
                <a:latin typeface="Calibri" charset="0"/>
                <a:ea typeface="ＭＳ Ｐゴシック" charset="0"/>
                <a:cs typeface="Calibri" charset="0"/>
              </a:rPr>
              <a:t>3DP/AM-</a:t>
            </a:r>
            <a:r>
              <a:rPr lang="en-US" dirty="0">
                <a:latin typeface="Calibri" charset="0"/>
                <a:ea typeface="ＭＳ Ｐゴシック" charset="0"/>
                <a:cs typeface="Calibri" charset="0"/>
              </a:rPr>
              <a:t>enabled re-distributed manufacturing</a:t>
            </a:r>
          </a:p>
          <a:p>
            <a:pPr marL="514350" indent="-514350">
              <a:buFont typeface="+mj-lt"/>
              <a:buAutoNum type="arabicPeriod"/>
            </a:pPr>
            <a:r>
              <a:rPr lang="en-US" dirty="0">
                <a:latin typeface="Calibri" charset="0"/>
                <a:ea typeface="ＭＳ Ｐゴシック" charset="0"/>
                <a:cs typeface="Calibri" charset="0"/>
              </a:rPr>
              <a:t>UK National Strategy for </a:t>
            </a:r>
            <a:r>
              <a:rPr lang="en-US" dirty="0" smtClean="0">
                <a:latin typeface="Calibri" charset="0"/>
                <a:ea typeface="ＭＳ Ｐゴシック" charset="0"/>
                <a:cs typeface="Calibri" charset="0"/>
              </a:rPr>
              <a:t>3DP/AM</a:t>
            </a:r>
            <a:endParaRPr lang="en-US" dirty="0">
              <a:latin typeface="Calibri" charset="0"/>
              <a:ea typeface="ＭＳ Ｐゴシック" charset="0"/>
              <a:cs typeface="Calibri" charset="0"/>
            </a:endParaRPr>
          </a:p>
        </p:txBody>
      </p:sp>
    </p:spTree>
    <p:extLst>
      <p:ext uri="{BB962C8B-B14F-4D97-AF65-F5344CB8AC3E}">
        <p14:creationId xmlns:p14="http://schemas.microsoft.com/office/powerpoint/2010/main" val="414533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824" y="496888"/>
            <a:ext cx="8416925" cy="1143000"/>
          </a:xfrm>
        </p:spPr>
        <p:txBody>
          <a:bodyPr/>
          <a:lstStyle/>
          <a:p>
            <a:r>
              <a:rPr lang="en-GB" sz="2800" b="1" dirty="0"/>
              <a:t>Evolution of Additive Manufacturing / 3DP applications</a:t>
            </a:r>
          </a:p>
        </p:txBody>
      </p:sp>
      <p:sp>
        <p:nvSpPr>
          <p:cNvPr id="3" name="Inhaltsplatzhalter 2"/>
          <p:cNvSpPr>
            <a:spLocks noGrp="1"/>
          </p:cNvSpPr>
          <p:nvPr>
            <p:ph idx="1"/>
          </p:nvPr>
        </p:nvSpPr>
        <p:spPr/>
        <p:txBody>
          <a:bodyPr/>
          <a:lstStyle/>
          <a:p>
            <a:pPr marL="0" indent="0">
              <a:buNone/>
            </a:pPr>
            <a:endParaRPr lang="en-GB" dirty="0"/>
          </a:p>
        </p:txBody>
      </p:sp>
      <p:sp>
        <p:nvSpPr>
          <p:cNvPr id="6" name="Abgerundetes Rechteck 5"/>
          <p:cNvSpPr/>
          <p:nvPr/>
        </p:nvSpPr>
        <p:spPr>
          <a:xfrm>
            <a:off x="6363817" y="3284984"/>
            <a:ext cx="1800200" cy="10081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eaLnBrk="1" hangingPunct="1"/>
            <a:r>
              <a:rPr lang="en-GB" sz="1800" dirty="0">
                <a:solidFill>
                  <a:srgbClr val="000000"/>
                </a:solidFill>
              </a:rPr>
              <a:t>Direct Manufacturing</a:t>
            </a:r>
          </a:p>
        </p:txBody>
      </p:sp>
      <p:sp>
        <p:nvSpPr>
          <p:cNvPr id="7" name="Abgerundetes Rechteck 6"/>
          <p:cNvSpPr/>
          <p:nvPr/>
        </p:nvSpPr>
        <p:spPr>
          <a:xfrm>
            <a:off x="3627512" y="3284984"/>
            <a:ext cx="1800200" cy="10081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eaLnBrk="1" hangingPunct="1"/>
            <a:r>
              <a:rPr lang="en-GB" sz="1800" dirty="0">
                <a:solidFill>
                  <a:srgbClr val="000000"/>
                </a:solidFill>
              </a:rPr>
              <a:t>Rapid Tooling</a:t>
            </a:r>
          </a:p>
        </p:txBody>
      </p:sp>
      <p:sp>
        <p:nvSpPr>
          <p:cNvPr id="8" name="Abgerundetes Rechteck 7"/>
          <p:cNvSpPr/>
          <p:nvPr/>
        </p:nvSpPr>
        <p:spPr>
          <a:xfrm>
            <a:off x="891209" y="3284984"/>
            <a:ext cx="1800200" cy="10081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eaLnBrk="1" hangingPunct="1"/>
            <a:r>
              <a:rPr lang="en-GB" sz="1800" dirty="0">
                <a:solidFill>
                  <a:srgbClr val="000000"/>
                </a:solidFill>
              </a:rPr>
              <a:t>Rapid Prototyping</a:t>
            </a:r>
          </a:p>
        </p:txBody>
      </p:sp>
      <p:sp>
        <p:nvSpPr>
          <p:cNvPr id="9" name="Pfeil nach rechts 8"/>
          <p:cNvSpPr/>
          <p:nvPr/>
        </p:nvSpPr>
        <p:spPr>
          <a:xfrm>
            <a:off x="2907432" y="3537012"/>
            <a:ext cx="612068"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eaLnBrk="1" hangingPunct="1"/>
            <a:endParaRPr lang="en-GB" sz="1800" dirty="0">
              <a:solidFill>
                <a:srgbClr val="FFFFFF"/>
              </a:solidFill>
            </a:endParaRPr>
          </a:p>
        </p:txBody>
      </p:sp>
      <p:sp>
        <p:nvSpPr>
          <p:cNvPr id="10" name="Pfeil nach rechts 9"/>
          <p:cNvSpPr/>
          <p:nvPr/>
        </p:nvSpPr>
        <p:spPr>
          <a:xfrm>
            <a:off x="5603810" y="3537012"/>
            <a:ext cx="612068"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eaLnBrk="1" hangingPunct="1"/>
            <a:endParaRPr lang="en-GB" sz="1800" dirty="0">
              <a:solidFill>
                <a:srgbClr val="FFFFFF"/>
              </a:solidFill>
            </a:endParaRPr>
          </a:p>
        </p:txBody>
      </p:sp>
      <p:sp>
        <p:nvSpPr>
          <p:cNvPr id="11" name="TextBox 10"/>
          <p:cNvSpPr txBox="1"/>
          <p:nvPr/>
        </p:nvSpPr>
        <p:spPr>
          <a:xfrm>
            <a:off x="3339437" y="6453717"/>
            <a:ext cx="2749471" cy="307777"/>
          </a:xfrm>
          <a:prstGeom prst="rect">
            <a:avLst/>
          </a:prstGeom>
          <a:noFill/>
        </p:spPr>
        <p:txBody>
          <a:bodyPr wrap="none" rtlCol="0">
            <a:spAutoFit/>
          </a:bodyPr>
          <a:lstStyle/>
          <a:p>
            <a:r>
              <a:rPr lang="en-US" sz="1400" dirty="0" smtClean="0"/>
              <a:t>With thanks to Dominik Deradjat</a:t>
            </a:r>
            <a:endParaRPr lang="en-US" sz="1400" dirty="0"/>
          </a:p>
        </p:txBody>
      </p:sp>
    </p:spTree>
    <p:extLst>
      <p:ext uri="{BB962C8B-B14F-4D97-AF65-F5344CB8AC3E}">
        <p14:creationId xmlns:p14="http://schemas.microsoft.com/office/powerpoint/2010/main" val="29162739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reeform 2"/>
          <p:cNvSpPr>
            <a:spLocks/>
          </p:cNvSpPr>
          <p:nvPr/>
        </p:nvSpPr>
        <p:spPr bwMode="auto">
          <a:xfrm>
            <a:off x="1981201" y="1304690"/>
            <a:ext cx="5867400" cy="3898900"/>
          </a:xfrm>
          <a:custGeom>
            <a:avLst/>
            <a:gdLst>
              <a:gd name="T0" fmla="*/ 0 w 3696"/>
              <a:gd name="T1" fmla="*/ 2147483647 h 2456"/>
              <a:gd name="T2" fmla="*/ 2147483647 w 3696"/>
              <a:gd name="T3" fmla="*/ 2147483647 h 2456"/>
              <a:gd name="T4" fmla="*/ 2147483647 w 3696"/>
              <a:gd name="T5" fmla="*/ 2147483647 h 2456"/>
              <a:gd name="T6" fmla="*/ 2147483647 w 3696"/>
              <a:gd name="T7" fmla="*/ 2147483647 h 2456"/>
              <a:gd name="T8" fmla="*/ 2147483647 w 3696"/>
              <a:gd name="T9" fmla="*/ 2147483647 h 2456"/>
              <a:gd name="T10" fmla="*/ 2147483647 w 3696"/>
              <a:gd name="T11" fmla="*/ 2147483647 h 2456"/>
              <a:gd name="T12" fmla="*/ 0 w 3696"/>
              <a:gd name="T13" fmla="*/ 2147483647 h 2456"/>
              <a:gd name="T14" fmla="*/ 0 60000 65536"/>
              <a:gd name="T15" fmla="*/ 0 60000 65536"/>
              <a:gd name="T16" fmla="*/ 0 60000 65536"/>
              <a:gd name="T17" fmla="*/ 0 60000 65536"/>
              <a:gd name="T18" fmla="*/ 0 60000 65536"/>
              <a:gd name="T19" fmla="*/ 0 60000 65536"/>
              <a:gd name="T20" fmla="*/ 0 60000 65536"/>
              <a:gd name="T21" fmla="*/ 0 w 3696"/>
              <a:gd name="T22" fmla="*/ 0 h 2456"/>
              <a:gd name="T23" fmla="*/ 3696 w 3696"/>
              <a:gd name="T24" fmla="*/ 2456 h 2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96" h="2456">
                <a:moveTo>
                  <a:pt x="0" y="7"/>
                </a:moveTo>
                <a:cubicBezTo>
                  <a:pt x="21" y="1110"/>
                  <a:pt x="371" y="1640"/>
                  <a:pt x="987" y="2048"/>
                </a:cubicBezTo>
                <a:cubicBezTo>
                  <a:pt x="1603" y="2456"/>
                  <a:pt x="2980" y="2428"/>
                  <a:pt x="3696" y="2455"/>
                </a:cubicBezTo>
                <a:cubicBezTo>
                  <a:pt x="3696" y="2455"/>
                  <a:pt x="3696" y="2431"/>
                  <a:pt x="3696" y="2407"/>
                </a:cubicBezTo>
                <a:cubicBezTo>
                  <a:pt x="2980" y="2386"/>
                  <a:pt x="1607" y="2386"/>
                  <a:pt x="1000" y="1993"/>
                </a:cubicBezTo>
                <a:cubicBezTo>
                  <a:pt x="393" y="1600"/>
                  <a:pt x="56" y="1020"/>
                  <a:pt x="48" y="7"/>
                </a:cubicBezTo>
                <a:cubicBezTo>
                  <a:pt x="48" y="7"/>
                  <a:pt x="7" y="0"/>
                  <a:pt x="0" y="7"/>
                </a:cubicBezTo>
                <a:close/>
              </a:path>
            </a:pathLst>
          </a:custGeom>
          <a:solidFill>
            <a:schemeClr val="tx1"/>
          </a:solidFill>
          <a:ln w="28575">
            <a:solidFill>
              <a:srgbClr val="000000"/>
            </a:solidFill>
            <a:round/>
            <a:headEnd/>
            <a:tailEnd/>
          </a:ln>
          <a:extLst/>
        </p:spPr>
        <p:txBody>
          <a:bodyPr wrap="none" lIns="91434" tIns="45716" rIns="91434" bIns="45716" anchor="ctr"/>
          <a:lstStyle/>
          <a:p>
            <a:pPr eaLnBrk="0" hangingPunct="0"/>
            <a:endParaRPr lang="en-US"/>
          </a:p>
        </p:txBody>
      </p:sp>
      <p:sp>
        <p:nvSpPr>
          <p:cNvPr id="25603" name="Rectangle 3"/>
          <p:cNvSpPr>
            <a:spLocks noGrp="1" noChangeArrowheads="1"/>
          </p:cNvSpPr>
          <p:nvPr>
            <p:ph type="title"/>
          </p:nvPr>
        </p:nvSpPr>
        <p:spPr/>
        <p:txBody>
          <a:bodyPr/>
          <a:lstStyle/>
          <a:p>
            <a:r>
              <a:rPr lang="en-GB" dirty="0" smtClean="0">
                <a:latin typeface="Arial"/>
                <a:ea typeface="ＭＳ Ｐゴシック" charset="0"/>
                <a:cs typeface="Arial"/>
              </a:rPr>
              <a:t>Potential for mass customisation</a:t>
            </a:r>
            <a:endParaRPr lang="en-GB" dirty="0">
              <a:latin typeface="Arial"/>
              <a:ea typeface="ＭＳ Ｐゴシック" charset="0"/>
              <a:cs typeface="Arial"/>
            </a:endParaRPr>
          </a:p>
        </p:txBody>
      </p:sp>
      <p:grpSp>
        <p:nvGrpSpPr>
          <p:cNvPr id="25604" name="Group 4"/>
          <p:cNvGrpSpPr>
            <a:grpSpLocks/>
          </p:cNvGrpSpPr>
          <p:nvPr/>
        </p:nvGrpSpPr>
        <p:grpSpPr bwMode="auto">
          <a:xfrm>
            <a:off x="227013" y="1076090"/>
            <a:ext cx="8078787" cy="5246688"/>
            <a:chOff x="287" y="720"/>
            <a:chExt cx="5089" cy="3305"/>
          </a:xfrm>
        </p:grpSpPr>
        <p:sp>
          <p:nvSpPr>
            <p:cNvPr id="25615" name="Rectangle 5"/>
            <p:cNvSpPr>
              <a:spLocks noChangeArrowheads="1"/>
            </p:cNvSpPr>
            <p:nvPr/>
          </p:nvSpPr>
          <p:spPr bwMode="auto">
            <a:xfrm>
              <a:off x="2983" y="3794"/>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800"/>
                <a:t>Volume</a:t>
              </a:r>
            </a:p>
          </p:txBody>
        </p:sp>
        <p:sp>
          <p:nvSpPr>
            <p:cNvPr id="25616" name="Rectangle 6"/>
            <p:cNvSpPr>
              <a:spLocks noChangeArrowheads="1"/>
            </p:cNvSpPr>
            <p:nvPr/>
          </p:nvSpPr>
          <p:spPr bwMode="auto">
            <a:xfrm>
              <a:off x="1200" y="720"/>
              <a:ext cx="4176" cy="27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5617" name="Rectangle 7"/>
            <p:cNvSpPr>
              <a:spLocks noChangeArrowheads="1"/>
            </p:cNvSpPr>
            <p:nvPr/>
          </p:nvSpPr>
          <p:spPr bwMode="auto">
            <a:xfrm rot="16200000">
              <a:off x="119" y="1940"/>
              <a:ext cx="56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800"/>
                <a:t>Variety</a:t>
              </a:r>
            </a:p>
          </p:txBody>
        </p:sp>
        <p:grpSp>
          <p:nvGrpSpPr>
            <p:cNvPr id="25618" name="Group 8"/>
            <p:cNvGrpSpPr>
              <a:grpSpLocks/>
            </p:cNvGrpSpPr>
            <p:nvPr/>
          </p:nvGrpSpPr>
          <p:grpSpPr bwMode="auto">
            <a:xfrm>
              <a:off x="721" y="720"/>
              <a:ext cx="4614" cy="2956"/>
              <a:chOff x="721" y="720"/>
              <a:chExt cx="4614" cy="2956"/>
            </a:xfrm>
          </p:grpSpPr>
          <p:sp>
            <p:nvSpPr>
              <p:cNvPr id="25621" name="Rectangle 9"/>
              <p:cNvSpPr>
                <a:spLocks noChangeArrowheads="1"/>
              </p:cNvSpPr>
              <p:nvPr/>
            </p:nvSpPr>
            <p:spPr bwMode="auto">
              <a:xfrm>
                <a:off x="1239" y="3484"/>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400"/>
                  <a:t>Low</a:t>
                </a:r>
              </a:p>
            </p:txBody>
          </p:sp>
          <p:sp>
            <p:nvSpPr>
              <p:cNvPr id="25622" name="Rectangle 10"/>
              <p:cNvSpPr>
                <a:spLocks noChangeArrowheads="1"/>
              </p:cNvSpPr>
              <p:nvPr/>
            </p:nvSpPr>
            <p:spPr bwMode="auto">
              <a:xfrm>
                <a:off x="747" y="3227"/>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400"/>
                  <a:t>Low</a:t>
                </a:r>
              </a:p>
            </p:txBody>
          </p:sp>
          <p:sp>
            <p:nvSpPr>
              <p:cNvPr id="25623" name="Rectangle 11"/>
              <p:cNvSpPr>
                <a:spLocks noChangeArrowheads="1"/>
              </p:cNvSpPr>
              <p:nvPr/>
            </p:nvSpPr>
            <p:spPr bwMode="auto">
              <a:xfrm>
                <a:off x="721" y="720"/>
                <a:ext cx="3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400"/>
                  <a:t>High</a:t>
                </a:r>
              </a:p>
            </p:txBody>
          </p:sp>
          <p:sp>
            <p:nvSpPr>
              <p:cNvPr id="25624" name="Rectangle 12"/>
              <p:cNvSpPr>
                <a:spLocks noChangeArrowheads="1"/>
              </p:cNvSpPr>
              <p:nvPr/>
            </p:nvSpPr>
            <p:spPr bwMode="auto">
              <a:xfrm>
                <a:off x="4987" y="3484"/>
                <a:ext cx="3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1941"/>
                <a:r>
                  <a:rPr lang="en-GB" sz="1400"/>
                  <a:t>High</a:t>
                </a:r>
              </a:p>
            </p:txBody>
          </p:sp>
        </p:grpSp>
        <p:sp>
          <p:nvSpPr>
            <p:cNvPr id="25619" name="Line 13"/>
            <p:cNvSpPr>
              <a:spLocks noChangeShapeType="1"/>
            </p:cNvSpPr>
            <p:nvPr/>
          </p:nvSpPr>
          <p:spPr bwMode="auto">
            <a:xfrm flipV="1">
              <a:off x="610" y="816"/>
              <a:ext cx="0" cy="25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20" name="Line 14"/>
            <p:cNvSpPr>
              <a:spLocks noChangeShapeType="1"/>
            </p:cNvSpPr>
            <p:nvPr/>
          </p:nvSpPr>
          <p:spPr bwMode="auto">
            <a:xfrm>
              <a:off x="1344" y="3744"/>
              <a:ext cx="403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Right Arrow 1"/>
          <p:cNvSpPr/>
          <p:nvPr/>
        </p:nvSpPr>
        <p:spPr bwMode="auto">
          <a:xfrm rot="19445016">
            <a:off x="3961520" y="2893184"/>
            <a:ext cx="1406187" cy="77102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34" tIns="45716" rIns="91434" bIns="45716" numCol="1" rtlCol="0" anchor="t" anchorCtr="0" compatLnSpc="1">
            <a:prstTxWarp prst="textNoShape">
              <a:avLst/>
            </a:prstTxWarp>
          </a:bodyPr>
          <a:lstStyle/>
          <a:p>
            <a:pPr algn="l" defTabSz="914330"/>
            <a:endParaRPr lang="en-US"/>
          </a:p>
        </p:txBody>
      </p:sp>
      <p:sp>
        <p:nvSpPr>
          <p:cNvPr id="3" name="TextBox 2"/>
          <p:cNvSpPr txBox="1"/>
          <p:nvPr/>
        </p:nvSpPr>
        <p:spPr>
          <a:xfrm>
            <a:off x="3339437" y="6453717"/>
            <a:ext cx="2749471" cy="307777"/>
          </a:xfrm>
          <a:prstGeom prst="rect">
            <a:avLst/>
          </a:prstGeom>
          <a:noFill/>
        </p:spPr>
        <p:txBody>
          <a:bodyPr wrap="none" rtlCol="0">
            <a:spAutoFit/>
          </a:bodyPr>
          <a:lstStyle/>
          <a:p>
            <a:r>
              <a:rPr lang="en-US" sz="1400" dirty="0" smtClean="0"/>
              <a:t>With thanks to Dominik Deradjat</a:t>
            </a:r>
            <a:endParaRPr lang="en-US" sz="1400" dirty="0"/>
          </a:p>
        </p:txBody>
      </p:sp>
    </p:spTree>
    <p:extLst>
      <p:ext uri="{BB962C8B-B14F-4D97-AF65-F5344CB8AC3E}">
        <p14:creationId xmlns:p14="http://schemas.microsoft.com/office/powerpoint/2010/main" val="6863341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wipe(up)">
                                      <p:cBhvr>
                                        <p:cTn id="7" dur="500"/>
                                        <p:tgtEl>
                                          <p:spTgt spid="2488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17 at 22.30.4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206" y="1270291"/>
            <a:ext cx="4569945" cy="3688483"/>
          </a:xfrm>
          <a:prstGeom prst="rect">
            <a:avLst/>
          </a:prstGeom>
        </p:spPr>
      </p:pic>
      <p:sp>
        <p:nvSpPr>
          <p:cNvPr id="6" name="Rectangle 5"/>
          <p:cNvSpPr/>
          <p:nvPr/>
        </p:nvSpPr>
        <p:spPr>
          <a:xfrm>
            <a:off x="2104422" y="6085747"/>
            <a:ext cx="4572273" cy="369324"/>
          </a:xfrm>
          <a:prstGeom prst="rect">
            <a:avLst/>
          </a:prstGeom>
        </p:spPr>
        <p:txBody>
          <a:bodyPr wrap="none" lIns="91434" tIns="45716" rIns="91434" bIns="45716">
            <a:spAutoFit/>
          </a:bodyPr>
          <a:lstStyle/>
          <a:p>
            <a:r>
              <a:rPr lang="en-US" sz="1800" dirty="0"/>
              <a:t>http://envisiontec.com/; </a:t>
            </a:r>
            <a:r>
              <a:rPr lang="en-US" sz="1800" dirty="0" err="1"/>
              <a:t>www.renishaw.com</a:t>
            </a:r>
            <a:endParaRPr lang="en-US" sz="18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6646" y="1390878"/>
            <a:ext cx="3403369" cy="3390047"/>
          </a:xfrm>
          <a:prstGeom prst="rect">
            <a:avLst/>
          </a:prstGeom>
        </p:spPr>
      </p:pic>
      <p:sp>
        <p:nvSpPr>
          <p:cNvPr id="5" name="TextBox 4"/>
          <p:cNvSpPr txBox="1"/>
          <p:nvPr/>
        </p:nvSpPr>
        <p:spPr>
          <a:xfrm>
            <a:off x="3339437" y="6453717"/>
            <a:ext cx="2749471" cy="307777"/>
          </a:xfrm>
          <a:prstGeom prst="rect">
            <a:avLst/>
          </a:prstGeom>
          <a:noFill/>
        </p:spPr>
        <p:txBody>
          <a:bodyPr wrap="none" rtlCol="0">
            <a:spAutoFit/>
          </a:bodyPr>
          <a:lstStyle/>
          <a:p>
            <a:r>
              <a:rPr lang="en-US" sz="1400" dirty="0" smtClean="0"/>
              <a:t>With thanks to Dominik Deradjat</a:t>
            </a:r>
            <a:endParaRPr lang="en-US" sz="1400" dirty="0"/>
          </a:p>
        </p:txBody>
      </p:sp>
    </p:spTree>
    <p:extLst>
      <p:ext uri="{BB962C8B-B14F-4D97-AF65-F5344CB8AC3E}">
        <p14:creationId xmlns:p14="http://schemas.microsoft.com/office/powerpoint/2010/main" val="37664272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xfrm>
            <a:off x="457200" y="-50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a:latin typeface="Calibri" charset="0"/>
                <a:ea typeface="ＭＳ Ｐゴシック" charset="0"/>
                <a:cs typeface="Calibri" charset="0"/>
              </a:rPr>
              <a:t>Structuring the big issues</a:t>
            </a:r>
          </a:p>
        </p:txBody>
      </p:sp>
      <p:sp>
        <p:nvSpPr>
          <p:cNvPr id="22530" name="Line 27"/>
          <p:cNvSpPr>
            <a:spLocks noChangeShapeType="1"/>
          </p:cNvSpPr>
          <p:nvPr/>
        </p:nvSpPr>
        <p:spPr bwMode="auto">
          <a:xfrm flipH="1">
            <a:off x="474665" y="1006475"/>
            <a:ext cx="8288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a:p>
        </p:txBody>
      </p:sp>
      <p:sp>
        <p:nvSpPr>
          <p:cNvPr id="22531" name="Text Box 28"/>
          <p:cNvSpPr txBox="1">
            <a:spLocks noChangeArrowheads="1"/>
          </p:cNvSpPr>
          <p:nvPr/>
        </p:nvSpPr>
        <p:spPr bwMode="auto">
          <a:xfrm>
            <a:off x="604840" y="1497015"/>
            <a:ext cx="1209675" cy="7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2000">
                <a:cs typeface="Arial" charset="0"/>
              </a:rPr>
              <a:t>Value </a:t>
            </a:r>
          </a:p>
          <a:p>
            <a:r>
              <a:rPr lang="en-GB" sz="2000" b="1">
                <a:cs typeface="Arial" charset="0"/>
              </a:rPr>
              <a:t>context</a:t>
            </a:r>
          </a:p>
        </p:txBody>
      </p:sp>
      <p:sp>
        <p:nvSpPr>
          <p:cNvPr id="22532" name="Text Box 29"/>
          <p:cNvSpPr txBox="1">
            <a:spLocks noChangeArrowheads="1"/>
          </p:cNvSpPr>
          <p:nvPr/>
        </p:nvSpPr>
        <p:spPr bwMode="auto">
          <a:xfrm>
            <a:off x="600077" y="3314702"/>
            <a:ext cx="1217613" cy="7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2000">
                <a:cs typeface="Arial" charset="0"/>
              </a:rPr>
              <a:t>Value </a:t>
            </a:r>
          </a:p>
          <a:p>
            <a:r>
              <a:rPr lang="en-GB" sz="2000" b="1">
                <a:cs typeface="Arial" charset="0"/>
              </a:rPr>
              <a:t>capture</a:t>
            </a:r>
          </a:p>
        </p:txBody>
      </p:sp>
      <p:sp>
        <p:nvSpPr>
          <p:cNvPr id="22533" name="Text Box 30"/>
          <p:cNvSpPr txBox="1">
            <a:spLocks noChangeArrowheads="1"/>
          </p:cNvSpPr>
          <p:nvPr/>
        </p:nvSpPr>
        <p:spPr bwMode="auto">
          <a:xfrm>
            <a:off x="577851" y="5087940"/>
            <a:ext cx="1263650" cy="7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2000">
                <a:cs typeface="Arial" charset="0"/>
              </a:rPr>
              <a:t>Value </a:t>
            </a:r>
          </a:p>
          <a:p>
            <a:r>
              <a:rPr lang="en-GB" sz="2000" b="1">
                <a:cs typeface="Arial" charset="0"/>
              </a:rPr>
              <a:t>creation</a:t>
            </a:r>
          </a:p>
        </p:txBody>
      </p:sp>
      <p:sp>
        <p:nvSpPr>
          <p:cNvPr id="22534" name="Line 31"/>
          <p:cNvSpPr>
            <a:spLocks noChangeShapeType="1"/>
          </p:cNvSpPr>
          <p:nvPr/>
        </p:nvSpPr>
        <p:spPr bwMode="auto">
          <a:xfrm flipH="1">
            <a:off x="474665" y="2614613"/>
            <a:ext cx="8288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a:p>
        </p:txBody>
      </p:sp>
      <p:sp>
        <p:nvSpPr>
          <p:cNvPr id="22535" name="Line 32"/>
          <p:cNvSpPr>
            <a:spLocks noChangeShapeType="1"/>
          </p:cNvSpPr>
          <p:nvPr/>
        </p:nvSpPr>
        <p:spPr bwMode="auto">
          <a:xfrm flipH="1">
            <a:off x="474665" y="4557713"/>
            <a:ext cx="8288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a:p>
        </p:txBody>
      </p:sp>
      <p:sp>
        <p:nvSpPr>
          <p:cNvPr id="22536" name="Line 33"/>
          <p:cNvSpPr>
            <a:spLocks noChangeShapeType="1"/>
          </p:cNvSpPr>
          <p:nvPr/>
        </p:nvSpPr>
        <p:spPr bwMode="auto">
          <a:xfrm flipH="1">
            <a:off x="474665" y="6165850"/>
            <a:ext cx="8288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a:p>
        </p:txBody>
      </p:sp>
      <p:sp>
        <p:nvSpPr>
          <p:cNvPr id="22537" name="Line 34"/>
          <p:cNvSpPr>
            <a:spLocks noChangeShapeType="1"/>
          </p:cNvSpPr>
          <p:nvPr/>
        </p:nvSpPr>
        <p:spPr bwMode="auto">
          <a:xfrm>
            <a:off x="474663" y="1006477"/>
            <a:ext cx="0" cy="5159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sz="2000"/>
          </a:p>
        </p:txBody>
      </p:sp>
      <p:sp>
        <p:nvSpPr>
          <p:cNvPr id="22538" name="Line 9"/>
          <p:cNvSpPr>
            <a:spLocks noChangeShapeType="1"/>
          </p:cNvSpPr>
          <p:nvPr/>
        </p:nvSpPr>
        <p:spPr bwMode="auto">
          <a:xfrm>
            <a:off x="8758238" y="1006477"/>
            <a:ext cx="0" cy="5159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a:p>
        </p:txBody>
      </p:sp>
      <p:sp>
        <p:nvSpPr>
          <p:cNvPr id="22539" name="Line 18"/>
          <p:cNvSpPr>
            <a:spLocks noChangeShapeType="1"/>
          </p:cNvSpPr>
          <p:nvPr/>
        </p:nvSpPr>
        <p:spPr bwMode="auto">
          <a:xfrm>
            <a:off x="1928813" y="1006477"/>
            <a:ext cx="0" cy="5159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34" tIns="45716" rIns="91434" bIns="45716" anchor="ctr"/>
          <a:lstStyle/>
          <a:p>
            <a:endParaRPr lang="en-US" sz="2000"/>
          </a:p>
        </p:txBody>
      </p:sp>
      <p:sp>
        <p:nvSpPr>
          <p:cNvPr id="22540" name="AutoShape 37"/>
          <p:cNvSpPr>
            <a:spLocks noChangeArrowheads="1"/>
          </p:cNvSpPr>
          <p:nvPr/>
        </p:nvSpPr>
        <p:spPr bwMode="auto">
          <a:xfrm>
            <a:off x="2066925" y="2681288"/>
            <a:ext cx="6553200" cy="1809750"/>
          </a:xfrm>
          <a:prstGeom prst="roundRect">
            <a:avLst>
              <a:gd name="adj" fmla="val 16667"/>
            </a:avLst>
          </a:prstGeom>
          <a:solidFill>
            <a:schemeClr val="bg1"/>
          </a:solidFill>
          <a:ln w="31750">
            <a:solidFill>
              <a:schemeClr val="tx1"/>
            </a:solidFill>
            <a:round/>
            <a:headEnd/>
            <a:tailEnd/>
          </a:ln>
        </p:spPr>
        <p:txBody>
          <a:bodyPr wrap="none" lIns="91434" tIns="45716" rIns="91434" bIns="45716" anchor="ctr"/>
          <a:lstStyle/>
          <a:p>
            <a:endParaRPr lang="en-GB" sz="2000">
              <a:cs typeface="Arial" charset="0"/>
            </a:endParaRPr>
          </a:p>
        </p:txBody>
      </p:sp>
      <p:sp>
        <p:nvSpPr>
          <p:cNvPr id="22541" name="AutoShape 38"/>
          <p:cNvSpPr>
            <a:spLocks noChangeArrowheads="1"/>
          </p:cNvSpPr>
          <p:nvPr/>
        </p:nvSpPr>
        <p:spPr bwMode="auto">
          <a:xfrm rot="5400000">
            <a:off x="4612481" y="-1472406"/>
            <a:ext cx="1474788" cy="6565900"/>
          </a:xfrm>
          <a:prstGeom prst="homePlate">
            <a:avLst>
              <a:gd name="adj" fmla="val 23014"/>
            </a:avLst>
          </a:prstGeom>
          <a:solidFill>
            <a:schemeClr val="bg1"/>
          </a:solidFill>
          <a:ln w="31750">
            <a:solidFill>
              <a:schemeClr val="tx1"/>
            </a:solidFill>
            <a:miter lim="800000"/>
            <a:headEnd/>
            <a:tailEnd/>
          </a:ln>
        </p:spPr>
        <p:txBody>
          <a:bodyPr rot="10800000" vert="eaVert" wrap="none" lIns="91434" tIns="45716" rIns="91434" bIns="45716" anchor="ctr"/>
          <a:lstStyle/>
          <a:p>
            <a:pPr algn="r"/>
            <a:endParaRPr lang="en-GB" sz="2000">
              <a:cs typeface="Arial" charset="0"/>
            </a:endParaRPr>
          </a:p>
          <a:p>
            <a:pPr algn="r"/>
            <a:r>
              <a:rPr lang="en-GB" sz="2000">
                <a:cs typeface="Arial" charset="0"/>
              </a:rPr>
              <a:t>             </a:t>
            </a:r>
          </a:p>
        </p:txBody>
      </p:sp>
      <p:sp>
        <p:nvSpPr>
          <p:cNvPr id="22542" name="AutoShape 39"/>
          <p:cNvSpPr>
            <a:spLocks noChangeArrowheads="1"/>
          </p:cNvSpPr>
          <p:nvPr/>
        </p:nvSpPr>
        <p:spPr bwMode="auto">
          <a:xfrm rot="5400000" flipH="1" flipV="1">
            <a:off x="4612481" y="2078832"/>
            <a:ext cx="1474787" cy="6565900"/>
          </a:xfrm>
          <a:prstGeom prst="homePlate">
            <a:avLst>
              <a:gd name="adj" fmla="val 23014"/>
            </a:avLst>
          </a:prstGeom>
          <a:solidFill>
            <a:schemeClr val="bg1"/>
          </a:solidFill>
          <a:ln w="31750">
            <a:solidFill>
              <a:schemeClr val="tx1"/>
            </a:solidFill>
            <a:miter lim="800000"/>
            <a:headEnd/>
            <a:tailEnd/>
          </a:ln>
        </p:spPr>
        <p:txBody>
          <a:bodyPr vert="eaVert" wrap="none" lIns="91434" tIns="45716" rIns="91434" bIns="45716" anchor="ctr"/>
          <a:lstStyle/>
          <a:p>
            <a:endParaRPr lang="en-GB" sz="2000">
              <a:cs typeface="Arial" charset="0"/>
            </a:endParaRPr>
          </a:p>
        </p:txBody>
      </p:sp>
      <p:cxnSp>
        <p:nvCxnSpPr>
          <p:cNvPr id="22543" name="Straight Arrow Connector 39"/>
          <p:cNvCxnSpPr>
            <a:cxnSpLocks noChangeShapeType="1"/>
          </p:cNvCxnSpPr>
          <p:nvPr/>
        </p:nvCxnSpPr>
        <p:spPr bwMode="auto">
          <a:xfrm>
            <a:off x="6854825" y="703265"/>
            <a:ext cx="1881188" cy="1587"/>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44" name="TextBox 40"/>
          <p:cNvSpPr txBox="1">
            <a:spLocks noChangeArrowheads="1"/>
          </p:cNvSpPr>
          <p:nvPr/>
        </p:nvSpPr>
        <p:spPr bwMode="auto">
          <a:xfrm>
            <a:off x="7406024" y="260351"/>
            <a:ext cx="76609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t>time</a:t>
            </a:r>
          </a:p>
        </p:txBody>
      </p:sp>
      <p:grpSp>
        <p:nvGrpSpPr>
          <p:cNvPr id="2" name="Group 47"/>
          <p:cNvGrpSpPr>
            <a:grpSpLocks/>
          </p:cNvGrpSpPr>
          <p:nvPr/>
        </p:nvGrpSpPr>
        <p:grpSpPr bwMode="auto">
          <a:xfrm>
            <a:off x="2551115" y="3717925"/>
            <a:ext cx="5602287" cy="630238"/>
            <a:chOff x="2535551" y="2812486"/>
            <a:chExt cx="5602388" cy="630942"/>
          </a:xfrm>
        </p:grpSpPr>
        <p:pic>
          <p:nvPicPr>
            <p:cNvPr id="22558"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5551" y="2861705"/>
              <a:ext cx="1963006" cy="47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43808" y="2815802"/>
              <a:ext cx="1299906" cy="6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3879" y="2812486"/>
              <a:ext cx="1954060" cy="62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9"/>
          <p:cNvGrpSpPr>
            <a:grpSpLocks/>
          </p:cNvGrpSpPr>
          <p:nvPr/>
        </p:nvGrpSpPr>
        <p:grpSpPr bwMode="auto">
          <a:xfrm>
            <a:off x="3514726" y="4852988"/>
            <a:ext cx="3389313" cy="1138237"/>
            <a:chOff x="3514790" y="4853661"/>
            <a:chExt cx="3389479" cy="1137086"/>
          </a:xfrm>
        </p:grpSpPr>
        <p:pic>
          <p:nvPicPr>
            <p:cNvPr id="22556"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14790" y="4884260"/>
              <a:ext cx="1509712"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56456" y="4853661"/>
              <a:ext cx="15478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4"/>
          <p:cNvGrpSpPr>
            <a:grpSpLocks/>
          </p:cNvGrpSpPr>
          <p:nvPr/>
        </p:nvGrpSpPr>
        <p:grpSpPr bwMode="auto">
          <a:xfrm>
            <a:off x="2473325" y="1162050"/>
            <a:ext cx="5773738" cy="1089025"/>
            <a:chOff x="2472553" y="1162761"/>
            <a:chExt cx="5774451" cy="1088536"/>
          </a:xfrm>
        </p:grpSpPr>
        <p:pic>
          <p:nvPicPr>
            <p:cNvPr id="22553"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72553" y="1241243"/>
              <a:ext cx="1091992" cy="68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4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33046" y="1179535"/>
              <a:ext cx="1413958" cy="99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33338" y="1162761"/>
              <a:ext cx="2891807" cy="108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7"/>
          <p:cNvGrpSpPr>
            <a:grpSpLocks/>
          </p:cNvGrpSpPr>
          <p:nvPr/>
        </p:nvGrpSpPr>
        <p:grpSpPr bwMode="auto">
          <a:xfrm>
            <a:off x="2397125" y="2778126"/>
            <a:ext cx="5905500" cy="917575"/>
            <a:chOff x="2397126" y="3540124"/>
            <a:chExt cx="5905499" cy="917575"/>
          </a:xfrm>
        </p:grpSpPr>
        <p:pic>
          <p:nvPicPr>
            <p:cNvPr id="22549" name="Picture 3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97126" y="3635375"/>
              <a:ext cx="1067813" cy="75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33"/>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73751" y="3540124"/>
              <a:ext cx="8969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34"/>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79875" y="3663950"/>
              <a:ext cx="1254125" cy="70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3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229475" y="3613150"/>
              <a:ext cx="1073150" cy="79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a:latin typeface="Calibri" charset="0"/>
                <a:ea typeface="ＭＳ Ｐゴシック" charset="0"/>
                <a:cs typeface="Calibri" charset="0"/>
              </a:rPr>
              <a:t>Looking backwards and forwards</a:t>
            </a:r>
          </a:p>
        </p:txBody>
      </p:sp>
      <p:sp>
        <p:nvSpPr>
          <p:cNvPr id="4" name="TextBox 3"/>
          <p:cNvSpPr txBox="1"/>
          <p:nvPr/>
        </p:nvSpPr>
        <p:spPr>
          <a:xfrm>
            <a:off x="927100" y="2128839"/>
            <a:ext cx="1873250" cy="2862314"/>
          </a:xfrm>
          <a:prstGeom prst="rect">
            <a:avLst/>
          </a:prstGeom>
          <a:noFill/>
          <a:ln w="6350">
            <a:solidFill>
              <a:schemeClr val="tx1">
                <a:lumMod val="95000"/>
                <a:lumOff val="5000"/>
              </a:schemeClr>
            </a:solidFill>
          </a:ln>
        </p:spPr>
        <p:txBody>
          <a:bodyPr lIns="91434" tIns="45716" rIns="91434" bIns="45716">
            <a:spAutoFit/>
          </a:bodyPr>
          <a:lstStyle/>
          <a:p>
            <a:pPr>
              <a:defRPr/>
            </a:pPr>
            <a:r>
              <a:rPr lang="en-GB" sz="2000" u="sng" dirty="0">
                <a:latin typeface="Arial" pitchFamily="34" charset="0"/>
                <a:cs typeface="Arial" pitchFamily="34" charset="0"/>
              </a:rPr>
              <a:t>1. </a:t>
            </a:r>
            <a:r>
              <a:rPr lang="en-GB" sz="2000" b="1" u="sng" dirty="0">
                <a:latin typeface="Arial" pitchFamily="34" charset="0"/>
                <a:cs typeface="Arial" pitchFamily="34" charset="0"/>
              </a:rPr>
              <a:t>Emergence</a:t>
            </a:r>
          </a:p>
          <a:p>
            <a:pPr>
              <a:defRPr/>
            </a:pPr>
            <a:endParaRPr lang="en-GB" sz="2000" dirty="0">
              <a:latin typeface="Arial" pitchFamily="34" charset="0"/>
              <a:cs typeface="Arial" pitchFamily="34" charset="0"/>
            </a:endParaRPr>
          </a:p>
          <a:p>
            <a:pPr>
              <a:defRPr/>
            </a:pPr>
            <a:r>
              <a:rPr lang="en-GB" sz="2000" dirty="0">
                <a:latin typeface="Arial" pitchFamily="34" charset="0"/>
                <a:cs typeface="Arial" pitchFamily="34" charset="0"/>
              </a:rPr>
              <a:t>Mapping the emergence of 3DP, identifying enablers and barriers to growth</a:t>
            </a:r>
          </a:p>
        </p:txBody>
      </p:sp>
      <p:grpSp>
        <p:nvGrpSpPr>
          <p:cNvPr id="9" name="Group 8"/>
          <p:cNvGrpSpPr>
            <a:grpSpLocks/>
          </p:cNvGrpSpPr>
          <p:nvPr/>
        </p:nvGrpSpPr>
        <p:grpSpPr bwMode="auto">
          <a:xfrm>
            <a:off x="2835275" y="2128839"/>
            <a:ext cx="2493963" cy="2963888"/>
            <a:chOff x="2834860" y="2128526"/>
            <a:chExt cx="2493949" cy="2964187"/>
          </a:xfrm>
        </p:grpSpPr>
        <p:sp>
          <p:nvSpPr>
            <p:cNvPr id="6" name="TextBox 5"/>
            <p:cNvSpPr txBox="1"/>
            <p:nvPr/>
          </p:nvSpPr>
          <p:spPr>
            <a:xfrm>
              <a:off x="3457157" y="2128526"/>
              <a:ext cx="1871652" cy="2964187"/>
            </a:xfrm>
            <a:prstGeom prst="rect">
              <a:avLst/>
            </a:prstGeom>
            <a:noFill/>
            <a:ln w="6350">
              <a:solidFill>
                <a:schemeClr val="tx1">
                  <a:lumMod val="95000"/>
                  <a:lumOff val="5000"/>
                </a:schemeClr>
              </a:solidFill>
            </a:ln>
          </p:spPr>
          <p:txBody>
            <a:bodyPr>
              <a:spAutoFit/>
            </a:bodyPr>
            <a:lstStyle/>
            <a:p>
              <a:pPr>
                <a:defRPr/>
              </a:pPr>
              <a:r>
                <a:rPr lang="en-GB" sz="2000" u="sng" dirty="0">
                  <a:latin typeface="Arial" pitchFamily="34" charset="0"/>
                  <a:cs typeface="Arial" pitchFamily="34" charset="0"/>
                </a:rPr>
                <a:t>2: </a:t>
              </a:r>
              <a:r>
                <a:rPr lang="en-GB" sz="2000" b="1" u="sng" dirty="0">
                  <a:latin typeface="Arial" pitchFamily="34" charset="0"/>
                  <a:cs typeface="Arial" pitchFamily="34" charset="0"/>
                </a:rPr>
                <a:t>Disruptions</a:t>
              </a:r>
            </a:p>
            <a:p>
              <a:pPr>
                <a:defRPr/>
              </a:pPr>
              <a:endParaRPr lang="en-GB" sz="2000" dirty="0">
                <a:latin typeface="Arial" pitchFamily="34" charset="0"/>
                <a:cs typeface="Arial" pitchFamily="34" charset="0"/>
              </a:endParaRPr>
            </a:p>
            <a:p>
              <a:pPr>
                <a:defRPr/>
              </a:pPr>
              <a:r>
                <a:rPr lang="en-GB" sz="2000" dirty="0">
                  <a:latin typeface="Arial" pitchFamily="34" charset="0"/>
                  <a:cs typeface="Arial" pitchFamily="34" charset="0"/>
                </a:rPr>
                <a:t>Analysing the potential disruptive effects of 3DP in specific industrial contexts</a:t>
              </a:r>
            </a:p>
          </p:txBody>
        </p:sp>
        <p:sp>
          <p:nvSpPr>
            <p:cNvPr id="7" name="Right Arrow 6"/>
            <p:cNvSpPr/>
            <p:nvPr/>
          </p:nvSpPr>
          <p:spPr>
            <a:xfrm>
              <a:off x="2834860" y="2607999"/>
              <a:ext cx="615947" cy="638239"/>
            </a:xfrm>
            <a:prstGeom prst="rightArrow">
              <a:avLst>
                <a:gd name="adj1" fmla="val 42064"/>
                <a:gd name="adj2" fmla="val 50000"/>
              </a:avLst>
            </a:prstGeom>
            <a:solidFill>
              <a:schemeClr val="bg1">
                <a:lumMod val="65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GB" sz="4800"/>
            </a:p>
          </p:txBody>
        </p:sp>
      </p:grpSp>
      <p:grpSp>
        <p:nvGrpSpPr>
          <p:cNvPr id="10" name="Group 9"/>
          <p:cNvGrpSpPr>
            <a:grpSpLocks/>
          </p:cNvGrpSpPr>
          <p:nvPr/>
        </p:nvGrpSpPr>
        <p:grpSpPr bwMode="auto">
          <a:xfrm>
            <a:off x="5364163" y="2128839"/>
            <a:ext cx="2493962" cy="2963888"/>
            <a:chOff x="5364086" y="2128526"/>
            <a:chExt cx="2493948" cy="2964187"/>
          </a:xfrm>
        </p:grpSpPr>
        <p:sp>
          <p:nvSpPr>
            <p:cNvPr id="5" name="TextBox 4"/>
            <p:cNvSpPr txBox="1"/>
            <p:nvPr/>
          </p:nvSpPr>
          <p:spPr>
            <a:xfrm>
              <a:off x="5986383" y="2128526"/>
              <a:ext cx="1871651" cy="2964187"/>
            </a:xfrm>
            <a:prstGeom prst="rect">
              <a:avLst/>
            </a:prstGeom>
            <a:noFill/>
            <a:ln w="6350">
              <a:solidFill>
                <a:schemeClr val="tx1">
                  <a:lumMod val="95000"/>
                  <a:lumOff val="5000"/>
                </a:schemeClr>
              </a:solidFill>
            </a:ln>
          </p:spPr>
          <p:txBody>
            <a:bodyPr>
              <a:spAutoFit/>
            </a:bodyPr>
            <a:lstStyle/>
            <a:p>
              <a:pPr>
                <a:defRPr/>
              </a:pPr>
              <a:r>
                <a:rPr lang="en-GB" sz="2000" u="sng" dirty="0">
                  <a:latin typeface="Arial" pitchFamily="34" charset="0"/>
                  <a:cs typeface="Arial" pitchFamily="34" charset="0"/>
                </a:rPr>
                <a:t>3: </a:t>
              </a:r>
              <a:r>
                <a:rPr lang="en-GB" sz="2000" b="1" u="sng" dirty="0">
                  <a:latin typeface="Arial" pitchFamily="34" charset="0"/>
                  <a:cs typeface="Arial" pitchFamily="34" charset="0"/>
                </a:rPr>
                <a:t>Scenarios</a:t>
              </a:r>
            </a:p>
            <a:p>
              <a:pPr>
                <a:defRPr/>
              </a:pPr>
              <a:endParaRPr lang="en-GB" sz="2000" dirty="0">
                <a:latin typeface="Arial" pitchFamily="34" charset="0"/>
                <a:cs typeface="Arial" pitchFamily="34" charset="0"/>
              </a:endParaRPr>
            </a:p>
            <a:p>
              <a:pPr>
                <a:defRPr/>
              </a:pPr>
              <a:r>
                <a:rPr lang="en-GB" sz="2000" dirty="0">
                  <a:latin typeface="Arial" pitchFamily="34" charset="0"/>
                  <a:cs typeface="Arial" pitchFamily="34" charset="0"/>
                </a:rPr>
                <a:t>Developing future scenarios for 3DP</a:t>
              </a:r>
            </a:p>
            <a:p>
              <a:pPr>
                <a:defRPr/>
              </a:pPr>
              <a:endParaRPr lang="en-GB" sz="2000" dirty="0">
                <a:latin typeface="Arial" pitchFamily="34" charset="0"/>
                <a:cs typeface="Arial" pitchFamily="34" charset="0"/>
              </a:endParaRPr>
            </a:p>
            <a:p>
              <a:pPr>
                <a:defRPr/>
              </a:pPr>
              <a:endParaRPr lang="en-GB" sz="2000" dirty="0">
                <a:latin typeface="Arial" pitchFamily="34" charset="0"/>
                <a:cs typeface="Arial" pitchFamily="34" charset="0"/>
              </a:endParaRPr>
            </a:p>
            <a:p>
              <a:pPr>
                <a:defRPr/>
              </a:pPr>
              <a:endParaRPr lang="en-GB" sz="2000" dirty="0">
                <a:latin typeface="Arial" pitchFamily="34" charset="0"/>
                <a:cs typeface="Arial" pitchFamily="34" charset="0"/>
              </a:endParaRPr>
            </a:p>
          </p:txBody>
        </p:sp>
        <p:sp>
          <p:nvSpPr>
            <p:cNvPr id="8" name="Right Arrow 7"/>
            <p:cNvSpPr/>
            <p:nvPr/>
          </p:nvSpPr>
          <p:spPr>
            <a:xfrm>
              <a:off x="5364086" y="2607999"/>
              <a:ext cx="615947" cy="638239"/>
            </a:xfrm>
            <a:prstGeom prst="rightArrow">
              <a:avLst>
                <a:gd name="adj1" fmla="val 42064"/>
                <a:gd name="adj2" fmla="val 50000"/>
              </a:avLst>
            </a:prstGeom>
            <a:solidFill>
              <a:schemeClr val="bg1">
                <a:lumMod val="65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GB" sz="4800"/>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7"/>
          <p:cNvSpPr txBox="1">
            <a:spLocks/>
          </p:cNvSpPr>
          <p:nvPr/>
        </p:nvSpPr>
        <p:spPr bwMode="auto">
          <a:xfrm>
            <a:off x="422275" y="274638"/>
            <a:ext cx="7596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marL="24161750" indent="-24161750" defTabSz="957263">
              <a:defRPr sz="2800">
                <a:solidFill>
                  <a:schemeClr val="tx1"/>
                </a:solidFill>
                <a:latin typeface="Arial" charset="0"/>
                <a:ea typeface="ＭＳ Ｐゴシック" charset="0"/>
                <a:cs typeface="ＭＳ Ｐゴシック" charset="0"/>
              </a:defRPr>
            </a:lvl1pPr>
            <a:lvl2pPr defTabSz="957263">
              <a:defRPr sz="2400">
                <a:solidFill>
                  <a:schemeClr val="tx1"/>
                </a:solidFill>
                <a:latin typeface="Arial" charset="0"/>
                <a:ea typeface="ＭＳ Ｐゴシック" charset="0"/>
              </a:defRPr>
            </a:lvl2pPr>
            <a:lvl3pPr defTabSz="957263">
              <a:defRPr sz="2000">
                <a:solidFill>
                  <a:schemeClr val="tx1"/>
                </a:solidFill>
                <a:latin typeface="Arial" charset="0"/>
                <a:ea typeface="ＭＳ Ｐゴシック" charset="0"/>
              </a:defRPr>
            </a:lvl3pPr>
            <a:lvl4pPr defTabSz="957263">
              <a:defRPr>
                <a:solidFill>
                  <a:schemeClr val="tx1"/>
                </a:solidFill>
                <a:latin typeface="Arial" charset="0"/>
                <a:ea typeface="ＭＳ Ｐゴシック" charset="0"/>
              </a:defRPr>
            </a:lvl4pPr>
            <a:lvl5pPr defTabSz="957263">
              <a:defRPr sz="1600">
                <a:solidFill>
                  <a:schemeClr val="tx1"/>
                </a:solidFill>
                <a:latin typeface="Arial" charset="0"/>
                <a:ea typeface="ＭＳ Ｐゴシック" charset="0"/>
              </a:defRPr>
            </a:lvl5pPr>
            <a:lvl6pPr defTabSz="957263" eaLnBrk="0" hangingPunct="0">
              <a:defRPr sz="1600">
                <a:solidFill>
                  <a:schemeClr val="tx1"/>
                </a:solidFill>
                <a:latin typeface="Arial" charset="0"/>
                <a:ea typeface="ＭＳ Ｐゴシック" charset="0"/>
              </a:defRPr>
            </a:lvl6pPr>
            <a:lvl7pPr defTabSz="957263" eaLnBrk="0" hangingPunct="0">
              <a:defRPr sz="1600">
                <a:solidFill>
                  <a:schemeClr val="tx1"/>
                </a:solidFill>
                <a:latin typeface="Arial" charset="0"/>
                <a:ea typeface="ＭＳ Ｐゴシック" charset="0"/>
              </a:defRPr>
            </a:lvl7pPr>
            <a:lvl8pPr defTabSz="957263" eaLnBrk="0" hangingPunct="0">
              <a:defRPr sz="1600">
                <a:solidFill>
                  <a:schemeClr val="tx1"/>
                </a:solidFill>
                <a:latin typeface="Arial" charset="0"/>
                <a:ea typeface="ＭＳ Ｐゴシック" charset="0"/>
              </a:defRPr>
            </a:lvl8pPr>
            <a:lvl9pPr defTabSz="957263" eaLnBrk="0" hangingPunct="0">
              <a:defRPr sz="1600">
                <a:solidFill>
                  <a:schemeClr val="tx1"/>
                </a:solidFill>
                <a:latin typeface="Arial" charset="0"/>
                <a:ea typeface="ＭＳ Ｐゴシック" charset="0"/>
              </a:defRPr>
            </a:lvl9pPr>
          </a:lstStyle>
          <a:p>
            <a:pPr marL="0" lvl="1" algn="l"/>
            <a:r>
              <a:rPr lang="en-GB" sz="3200">
                <a:solidFill>
                  <a:srgbClr val="006A90"/>
                </a:solidFill>
              </a:rPr>
              <a:t>3D Printing technologies: an opportunity for innovating with others?</a:t>
            </a:r>
          </a:p>
        </p:txBody>
      </p:sp>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0451" y="1778002"/>
            <a:ext cx="73406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60" name="Rectangle 2"/>
          <p:cNvSpPr>
            <a:spLocks noChangeArrowheads="1"/>
          </p:cNvSpPr>
          <p:nvPr/>
        </p:nvSpPr>
        <p:spPr bwMode="auto">
          <a:xfrm>
            <a:off x="1060451" y="5575303"/>
            <a:ext cx="7340600"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p>
            <a:r>
              <a:rPr lang="en-GB" sz="1800">
                <a:solidFill>
                  <a:srgbClr val="000000"/>
                </a:solidFill>
              </a:rPr>
              <a:t>Rosa Pasta from Loris Tupin, a 3D model that ‘blooms’ and turns into a rose when placed in boiling water</a:t>
            </a:r>
          </a:p>
        </p:txBody>
      </p:sp>
      <p:sp>
        <p:nvSpPr>
          <p:cNvPr id="19461" name="Rectangle 3"/>
          <p:cNvSpPr>
            <a:spLocks noChangeArrowheads="1"/>
          </p:cNvSpPr>
          <p:nvPr/>
        </p:nvSpPr>
        <p:spPr bwMode="auto">
          <a:xfrm rot="-5400000">
            <a:off x="-1509712" y="3308456"/>
            <a:ext cx="45720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p>
            <a:r>
              <a:rPr lang="en-GB" sz="1400">
                <a:solidFill>
                  <a:srgbClr val="000000"/>
                </a:solidFill>
              </a:rPr>
              <a:t>Source: 3dprint.com</a:t>
            </a:r>
          </a:p>
        </p:txBody>
      </p:sp>
      <p:sp>
        <p:nvSpPr>
          <p:cNvPr id="6" name="TextBox 5"/>
          <p:cNvSpPr txBox="1"/>
          <p:nvPr/>
        </p:nvSpPr>
        <p:spPr>
          <a:xfrm>
            <a:off x="3030589" y="6381750"/>
            <a:ext cx="3172250" cy="338546"/>
          </a:xfrm>
          <a:prstGeom prst="rect">
            <a:avLst/>
          </a:prstGeom>
          <a:noFill/>
        </p:spPr>
        <p:txBody>
          <a:bodyPr wrap="none" lIns="91434" tIns="45716" rIns="91434" bIns="45716" rtlCol="0">
            <a:spAutoFit/>
          </a:bodyPr>
          <a:lstStyle/>
          <a:p>
            <a:r>
              <a:rPr lang="en-US" sz="1600" dirty="0"/>
              <a:t>With thanks to </a:t>
            </a:r>
            <a:r>
              <a:rPr lang="en-US" sz="1600" dirty="0" err="1"/>
              <a:t>Dr</a:t>
            </a:r>
            <a:r>
              <a:rPr lang="en-US" sz="1600" dirty="0"/>
              <a:t> Letizia Mortara</a:t>
            </a:r>
          </a:p>
        </p:txBody>
      </p:sp>
    </p:spTree>
    <p:extLst>
      <p:ext uri="{BB962C8B-B14F-4D97-AF65-F5344CB8AC3E}">
        <p14:creationId xmlns:p14="http://schemas.microsoft.com/office/powerpoint/2010/main" val="2478564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7"/>
          <p:cNvSpPr txBox="1">
            <a:spLocks/>
          </p:cNvSpPr>
          <p:nvPr/>
        </p:nvSpPr>
        <p:spPr bwMode="auto">
          <a:xfrm>
            <a:off x="422275" y="274638"/>
            <a:ext cx="7596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marL="24161750" indent="-24161750" defTabSz="957263">
              <a:defRPr sz="2800">
                <a:solidFill>
                  <a:schemeClr val="tx1"/>
                </a:solidFill>
                <a:latin typeface="Arial" charset="0"/>
                <a:ea typeface="ＭＳ Ｐゴシック" charset="0"/>
                <a:cs typeface="ＭＳ Ｐゴシック" charset="0"/>
              </a:defRPr>
            </a:lvl1pPr>
            <a:lvl2pPr defTabSz="957263">
              <a:defRPr sz="2400">
                <a:solidFill>
                  <a:schemeClr val="tx1"/>
                </a:solidFill>
                <a:latin typeface="Arial" charset="0"/>
                <a:ea typeface="ＭＳ Ｐゴシック" charset="0"/>
              </a:defRPr>
            </a:lvl2pPr>
            <a:lvl3pPr defTabSz="957263">
              <a:defRPr sz="2000">
                <a:solidFill>
                  <a:schemeClr val="tx1"/>
                </a:solidFill>
                <a:latin typeface="Arial" charset="0"/>
                <a:ea typeface="ＭＳ Ｐゴシック" charset="0"/>
              </a:defRPr>
            </a:lvl3pPr>
            <a:lvl4pPr defTabSz="957263">
              <a:defRPr>
                <a:solidFill>
                  <a:schemeClr val="tx1"/>
                </a:solidFill>
                <a:latin typeface="Arial" charset="0"/>
                <a:ea typeface="ＭＳ Ｐゴシック" charset="0"/>
              </a:defRPr>
            </a:lvl4pPr>
            <a:lvl5pPr defTabSz="957263">
              <a:defRPr sz="1600">
                <a:solidFill>
                  <a:schemeClr val="tx1"/>
                </a:solidFill>
                <a:latin typeface="Arial" charset="0"/>
                <a:ea typeface="ＭＳ Ｐゴシック" charset="0"/>
              </a:defRPr>
            </a:lvl5pPr>
            <a:lvl6pPr defTabSz="957263" eaLnBrk="0" hangingPunct="0">
              <a:defRPr sz="1600">
                <a:solidFill>
                  <a:schemeClr val="tx1"/>
                </a:solidFill>
                <a:latin typeface="Arial" charset="0"/>
                <a:ea typeface="ＭＳ Ｐゴシック" charset="0"/>
              </a:defRPr>
            </a:lvl6pPr>
            <a:lvl7pPr defTabSz="957263" eaLnBrk="0" hangingPunct="0">
              <a:defRPr sz="1600">
                <a:solidFill>
                  <a:schemeClr val="tx1"/>
                </a:solidFill>
                <a:latin typeface="Arial" charset="0"/>
                <a:ea typeface="ＭＳ Ｐゴシック" charset="0"/>
              </a:defRPr>
            </a:lvl7pPr>
            <a:lvl8pPr defTabSz="957263" eaLnBrk="0" hangingPunct="0">
              <a:defRPr sz="1600">
                <a:solidFill>
                  <a:schemeClr val="tx1"/>
                </a:solidFill>
                <a:latin typeface="Arial" charset="0"/>
                <a:ea typeface="ＭＳ Ｐゴシック" charset="0"/>
              </a:defRPr>
            </a:lvl8pPr>
            <a:lvl9pPr defTabSz="957263" eaLnBrk="0" hangingPunct="0">
              <a:defRPr sz="1600">
                <a:solidFill>
                  <a:schemeClr val="tx1"/>
                </a:solidFill>
                <a:latin typeface="Arial" charset="0"/>
                <a:ea typeface="ＭＳ Ｐゴシック" charset="0"/>
              </a:defRPr>
            </a:lvl9pPr>
          </a:lstStyle>
          <a:p>
            <a:pPr marL="0" lvl="1" algn="l"/>
            <a:r>
              <a:rPr lang="en-GB" sz="3200">
                <a:solidFill>
                  <a:srgbClr val="006A90"/>
                </a:solidFill>
              </a:rPr>
              <a:t>3D Printing technologies: an opportunity for new products and platforms?</a:t>
            </a:r>
          </a:p>
        </p:txBody>
      </p:sp>
      <p:pic>
        <p:nvPicPr>
          <p:cNvPr id="399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438" y="1879602"/>
            <a:ext cx="51244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a:spLocks noChangeArrowheads="1"/>
          </p:cNvSpPr>
          <p:nvPr/>
        </p:nvSpPr>
        <p:spPr bwMode="auto">
          <a:xfrm>
            <a:off x="325440" y="4046540"/>
            <a:ext cx="3532187"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8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r>
              <a:rPr lang="en-GB" sz="1400">
                <a:solidFill>
                  <a:srgbClr val="000000"/>
                </a:solidFill>
              </a:rPr>
              <a:t>Source: www.naturalmachines.com</a:t>
            </a:r>
          </a:p>
        </p:txBody>
      </p:sp>
      <p:pic>
        <p:nvPicPr>
          <p:cNvPr id="399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6200" y="3965577"/>
            <a:ext cx="18034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Box 7"/>
          <p:cNvSpPr txBox="1">
            <a:spLocks noChangeArrowheads="1"/>
          </p:cNvSpPr>
          <p:nvPr/>
        </p:nvSpPr>
        <p:spPr bwMode="auto">
          <a:xfrm>
            <a:off x="5730875" y="4378327"/>
            <a:ext cx="3532188"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8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r>
              <a:rPr lang="en-GB" sz="1400">
                <a:solidFill>
                  <a:srgbClr val="000000"/>
                </a:solidFill>
              </a:rPr>
              <a:t>Source: www.dovetailed.co</a:t>
            </a:r>
          </a:p>
        </p:txBody>
      </p:sp>
      <p:pic>
        <p:nvPicPr>
          <p:cNvPr id="3994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0876" y="1417640"/>
            <a:ext cx="34131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Box 9"/>
          <p:cNvSpPr txBox="1">
            <a:spLocks noChangeArrowheads="1"/>
          </p:cNvSpPr>
          <p:nvPr/>
        </p:nvSpPr>
        <p:spPr bwMode="auto">
          <a:xfrm>
            <a:off x="5449890" y="3279777"/>
            <a:ext cx="3532187"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8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r>
              <a:rPr lang="en-GB" sz="1400">
                <a:solidFill>
                  <a:srgbClr val="000000"/>
                </a:solidFill>
              </a:rPr>
              <a:t>ChefJet Source: www.3dsystems.com</a:t>
            </a:r>
          </a:p>
        </p:txBody>
      </p:sp>
      <p:pic>
        <p:nvPicPr>
          <p:cNvPr id="3994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92326" y="4686302"/>
            <a:ext cx="30924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Rectangle 3"/>
          <p:cNvSpPr>
            <a:spLocks noChangeArrowheads="1"/>
          </p:cNvSpPr>
          <p:nvPr/>
        </p:nvSpPr>
        <p:spPr bwMode="auto">
          <a:xfrm>
            <a:off x="1481138" y="6202365"/>
            <a:ext cx="45720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p>
            <a:r>
              <a:rPr lang="en-GB" sz="1400">
                <a:solidFill>
                  <a:srgbClr val="000000"/>
                </a:solidFill>
              </a:rPr>
              <a:t>Souce: www.tno.nl</a:t>
            </a:r>
          </a:p>
        </p:txBody>
      </p:sp>
      <p:sp>
        <p:nvSpPr>
          <p:cNvPr id="11" name="TextBox 10"/>
          <p:cNvSpPr txBox="1"/>
          <p:nvPr/>
        </p:nvSpPr>
        <p:spPr>
          <a:xfrm>
            <a:off x="3030589" y="6492876"/>
            <a:ext cx="3172250" cy="338546"/>
          </a:xfrm>
          <a:prstGeom prst="rect">
            <a:avLst/>
          </a:prstGeom>
          <a:noFill/>
        </p:spPr>
        <p:txBody>
          <a:bodyPr wrap="none" lIns="91434" tIns="45716" rIns="91434" bIns="45716" rtlCol="0">
            <a:spAutoFit/>
          </a:bodyPr>
          <a:lstStyle/>
          <a:p>
            <a:r>
              <a:rPr lang="en-US" sz="1600" dirty="0"/>
              <a:t>With thanks to </a:t>
            </a:r>
            <a:r>
              <a:rPr lang="en-US" sz="1600" dirty="0" err="1"/>
              <a:t>Dr</a:t>
            </a:r>
            <a:r>
              <a:rPr lang="en-US" sz="1600" dirty="0"/>
              <a:t> Letizia Mortara</a:t>
            </a:r>
          </a:p>
        </p:txBody>
      </p:sp>
    </p:spTree>
    <p:extLst>
      <p:ext uri="{BB962C8B-B14F-4D97-AF65-F5344CB8AC3E}">
        <p14:creationId xmlns:p14="http://schemas.microsoft.com/office/powerpoint/2010/main" val="37729550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9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99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3"/>
          <p:cNvSpPr txBox="1">
            <a:spLocks noChangeArrowheads="1"/>
          </p:cNvSpPr>
          <p:nvPr/>
        </p:nvSpPr>
        <p:spPr bwMode="auto">
          <a:xfrm>
            <a:off x="347663" y="3281363"/>
            <a:ext cx="8383587" cy="245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01" tIns="40851" rIns="81701" bIns="4085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GB" sz="3900" b="1" dirty="0" smtClean="0">
                <a:solidFill>
                  <a:srgbClr val="006A90"/>
                </a:solidFill>
                <a:cs typeface="Arial" charset="0"/>
              </a:rPr>
              <a:t>Institute </a:t>
            </a:r>
            <a:r>
              <a:rPr lang="en-GB" sz="3900" b="1" dirty="0">
                <a:solidFill>
                  <a:srgbClr val="006A90"/>
                </a:solidFill>
                <a:cs typeface="Arial" charset="0"/>
              </a:rPr>
              <a:t>for Manufacturing </a:t>
            </a:r>
          </a:p>
          <a:p>
            <a:pPr algn="l" eaLnBrk="1" hangingPunct="1">
              <a:spcBef>
                <a:spcPct val="20000"/>
              </a:spcBef>
            </a:pPr>
            <a:r>
              <a:rPr lang="en-GB" b="1" dirty="0">
                <a:solidFill>
                  <a:srgbClr val="000000"/>
                </a:solidFill>
              </a:rPr>
              <a:t>University of Cambridge Department of Engineering</a:t>
            </a:r>
          </a:p>
          <a:p>
            <a:pPr algn="l" eaLnBrk="1" hangingPunct="1">
              <a:spcBef>
                <a:spcPct val="20000"/>
              </a:spcBef>
            </a:pPr>
            <a:endParaRPr lang="en-GB" b="1" dirty="0">
              <a:solidFill>
                <a:srgbClr val="000000"/>
              </a:solidFill>
            </a:endParaRPr>
          </a:p>
          <a:p>
            <a:pPr algn="l" eaLnBrk="1" hangingPunct="1">
              <a:spcBef>
                <a:spcPct val="20000"/>
              </a:spcBef>
            </a:pPr>
            <a:r>
              <a:rPr lang="en-GB" b="1" dirty="0">
                <a:solidFill>
                  <a:srgbClr val="000000"/>
                </a:solidFill>
              </a:rPr>
              <a:t>Dr Tim </a:t>
            </a:r>
            <a:r>
              <a:rPr lang="en-GB" b="1" dirty="0" smtClean="0">
                <a:solidFill>
                  <a:srgbClr val="000000"/>
                </a:solidFill>
              </a:rPr>
              <a:t>Minshall</a:t>
            </a:r>
          </a:p>
          <a:p>
            <a:pPr algn="l" eaLnBrk="1" hangingPunct="1">
              <a:spcBef>
                <a:spcPct val="20000"/>
              </a:spcBef>
            </a:pPr>
            <a:r>
              <a:rPr lang="en-GB" b="1" dirty="0" smtClean="0">
                <a:solidFill>
                  <a:srgbClr val="000000"/>
                </a:solidFill>
              </a:rPr>
              <a:t>@</a:t>
            </a:r>
            <a:r>
              <a:rPr lang="en-GB" b="1" dirty="0" err="1" smtClean="0">
                <a:solidFill>
                  <a:srgbClr val="000000"/>
                </a:solidFill>
              </a:rPr>
              <a:t>camtechpole</a:t>
            </a:r>
            <a:r>
              <a:rPr lang="en-GB" b="1" dirty="0" smtClean="0">
                <a:solidFill>
                  <a:srgbClr val="000000"/>
                </a:solidFill>
              </a:rPr>
              <a:t> / @</a:t>
            </a:r>
            <a:r>
              <a:rPr lang="en-GB" b="1" dirty="0" err="1" smtClean="0">
                <a:solidFill>
                  <a:srgbClr val="000000"/>
                </a:solidFill>
              </a:rPr>
              <a:t>dfab_info</a:t>
            </a:r>
            <a:endParaRPr lang="en-GB" b="1" dirty="0">
              <a:solidFill>
                <a:srgbClr val="000000"/>
              </a:solidFill>
            </a:endParaRPr>
          </a:p>
        </p:txBody>
      </p:sp>
      <p:pic>
        <p:nvPicPr>
          <p:cNvPr id="5122" name="Picture 4" descr="Building Pencil Larg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8263" y="123825"/>
            <a:ext cx="399573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534" y="482495"/>
            <a:ext cx="4218143" cy="165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06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7"/>
          <p:cNvSpPr txBox="1">
            <a:spLocks/>
          </p:cNvSpPr>
          <p:nvPr/>
        </p:nvSpPr>
        <p:spPr bwMode="auto">
          <a:xfrm>
            <a:off x="422275" y="274638"/>
            <a:ext cx="7596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lstStyle>
            <a:lvl1pPr marL="24161750" indent="-24161750" defTabSz="957263">
              <a:defRPr sz="2800">
                <a:solidFill>
                  <a:schemeClr val="tx1"/>
                </a:solidFill>
                <a:latin typeface="Arial" charset="0"/>
                <a:ea typeface="ＭＳ Ｐゴシック" charset="0"/>
                <a:cs typeface="ＭＳ Ｐゴシック" charset="0"/>
              </a:defRPr>
            </a:lvl1pPr>
            <a:lvl2pPr defTabSz="957263">
              <a:defRPr sz="2400">
                <a:solidFill>
                  <a:schemeClr val="tx1"/>
                </a:solidFill>
                <a:latin typeface="Arial" charset="0"/>
                <a:ea typeface="ＭＳ Ｐゴシック" charset="0"/>
              </a:defRPr>
            </a:lvl2pPr>
            <a:lvl3pPr defTabSz="957263">
              <a:defRPr sz="2000">
                <a:solidFill>
                  <a:schemeClr val="tx1"/>
                </a:solidFill>
                <a:latin typeface="Arial" charset="0"/>
                <a:ea typeface="ＭＳ Ｐゴシック" charset="0"/>
              </a:defRPr>
            </a:lvl3pPr>
            <a:lvl4pPr defTabSz="957263">
              <a:defRPr>
                <a:solidFill>
                  <a:schemeClr val="tx1"/>
                </a:solidFill>
                <a:latin typeface="Arial" charset="0"/>
                <a:ea typeface="ＭＳ Ｐゴシック" charset="0"/>
              </a:defRPr>
            </a:lvl4pPr>
            <a:lvl5pPr defTabSz="957263">
              <a:defRPr sz="1600">
                <a:solidFill>
                  <a:schemeClr val="tx1"/>
                </a:solidFill>
                <a:latin typeface="Arial" charset="0"/>
                <a:ea typeface="ＭＳ Ｐゴシック" charset="0"/>
              </a:defRPr>
            </a:lvl5pPr>
            <a:lvl6pPr defTabSz="957263" eaLnBrk="0" hangingPunct="0">
              <a:defRPr sz="1600">
                <a:solidFill>
                  <a:schemeClr val="tx1"/>
                </a:solidFill>
                <a:latin typeface="Arial" charset="0"/>
                <a:ea typeface="ＭＳ Ｐゴシック" charset="0"/>
              </a:defRPr>
            </a:lvl6pPr>
            <a:lvl7pPr defTabSz="957263" eaLnBrk="0" hangingPunct="0">
              <a:defRPr sz="1600">
                <a:solidFill>
                  <a:schemeClr val="tx1"/>
                </a:solidFill>
                <a:latin typeface="Arial" charset="0"/>
                <a:ea typeface="ＭＳ Ｐゴシック" charset="0"/>
              </a:defRPr>
            </a:lvl7pPr>
            <a:lvl8pPr defTabSz="957263" eaLnBrk="0" hangingPunct="0">
              <a:defRPr sz="1600">
                <a:solidFill>
                  <a:schemeClr val="tx1"/>
                </a:solidFill>
                <a:latin typeface="Arial" charset="0"/>
                <a:ea typeface="ＭＳ Ｐゴシック" charset="0"/>
              </a:defRPr>
            </a:lvl8pPr>
            <a:lvl9pPr defTabSz="957263" eaLnBrk="0" hangingPunct="0">
              <a:defRPr sz="1600">
                <a:solidFill>
                  <a:schemeClr val="tx1"/>
                </a:solidFill>
                <a:latin typeface="Arial" charset="0"/>
                <a:ea typeface="ＭＳ Ｐゴシック" charset="0"/>
              </a:defRPr>
            </a:lvl9pPr>
          </a:lstStyle>
          <a:p>
            <a:pPr marL="0" lvl="1" algn="l"/>
            <a:r>
              <a:rPr lang="en-GB" sz="3200" dirty="0">
                <a:solidFill>
                  <a:srgbClr val="006A90"/>
                </a:solidFill>
              </a:rPr>
              <a:t>3D Printing technologies: a potential ‘game-changer’?</a:t>
            </a:r>
          </a:p>
        </p:txBody>
      </p:sp>
      <p:sp>
        <p:nvSpPr>
          <p:cNvPr id="21507" name="Rectangle 3"/>
          <p:cNvSpPr>
            <a:spLocks noChangeArrowheads="1"/>
          </p:cNvSpPr>
          <p:nvPr/>
        </p:nvSpPr>
        <p:spPr bwMode="auto">
          <a:xfrm rot="-5400000">
            <a:off x="-1709737" y="3308456"/>
            <a:ext cx="45720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p>
            <a:r>
              <a:rPr lang="en-GB" sz="1400">
                <a:solidFill>
                  <a:srgbClr val="000000"/>
                </a:solidFill>
              </a:rPr>
              <a:t>Source: 3dprintingindustry.com</a:t>
            </a: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788" y="1611313"/>
            <a:ext cx="75501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509" name="TextBox 4"/>
          <p:cNvSpPr txBox="1">
            <a:spLocks noChangeArrowheads="1"/>
          </p:cNvSpPr>
          <p:nvPr/>
        </p:nvSpPr>
        <p:spPr bwMode="auto">
          <a:xfrm>
            <a:off x="5060952" y="5875339"/>
            <a:ext cx="3770313"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28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r>
              <a:rPr lang="en-GB" sz="1600">
                <a:solidFill>
                  <a:srgbClr val="000000"/>
                </a:solidFill>
              </a:rPr>
              <a:t>Source: Modern Meadow </a:t>
            </a:r>
          </a:p>
        </p:txBody>
      </p:sp>
      <p:sp>
        <p:nvSpPr>
          <p:cNvPr id="2" name="TextBox 1"/>
          <p:cNvSpPr txBox="1"/>
          <p:nvPr/>
        </p:nvSpPr>
        <p:spPr>
          <a:xfrm>
            <a:off x="3030589" y="6381750"/>
            <a:ext cx="3172250" cy="338546"/>
          </a:xfrm>
          <a:prstGeom prst="rect">
            <a:avLst/>
          </a:prstGeom>
          <a:noFill/>
        </p:spPr>
        <p:txBody>
          <a:bodyPr wrap="none" lIns="91434" tIns="45716" rIns="91434" bIns="45716" rtlCol="0">
            <a:spAutoFit/>
          </a:bodyPr>
          <a:lstStyle/>
          <a:p>
            <a:r>
              <a:rPr lang="en-US" sz="1600" dirty="0"/>
              <a:t>With thanks to </a:t>
            </a:r>
            <a:r>
              <a:rPr lang="en-US" sz="1600" dirty="0" err="1"/>
              <a:t>Dr</a:t>
            </a:r>
            <a:r>
              <a:rPr lang="en-US" sz="1600" dirty="0"/>
              <a:t> Letizia Mortara</a:t>
            </a:r>
          </a:p>
        </p:txBody>
      </p:sp>
    </p:spTree>
    <p:extLst>
      <p:ext uri="{BB962C8B-B14F-4D97-AF65-F5344CB8AC3E}">
        <p14:creationId xmlns:p14="http://schemas.microsoft.com/office/powerpoint/2010/main" val="3062914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9"/>
          <p:cNvSpPr>
            <a:spLocks noGrp="1"/>
          </p:cNvSpPr>
          <p:nvPr>
            <p:ph type="title"/>
          </p:nvPr>
        </p:nvSpPr>
        <p:spPr bwMode="auto">
          <a:xfrm>
            <a:off x="457200" y="150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algn="ctr"/>
            <a:r>
              <a:rPr lang="en-US" sz="3200" b="1">
                <a:latin typeface="Calibri" charset="0"/>
                <a:ea typeface="ＭＳ Ｐゴシック" charset="0"/>
                <a:cs typeface="ＭＳ Ｐゴシック" charset="0"/>
              </a:rPr>
              <a:t>3DP-RDM:  </a:t>
            </a:r>
            <a:r>
              <a:rPr lang="en-US" sz="2800" b="1">
                <a:latin typeface="Calibri" charset="0"/>
                <a:ea typeface="ＭＳ Ｐゴシック" charset="0"/>
                <a:cs typeface="ＭＳ Ｐゴシック" charset="0"/>
              </a:rPr>
              <a:t>Defining the Research Agenda for 3D printing-enabled re-distributed manufacturing</a:t>
            </a:r>
          </a:p>
        </p:txBody>
      </p:sp>
      <p:sp>
        <p:nvSpPr>
          <p:cNvPr id="12" name="Oval 11"/>
          <p:cNvSpPr/>
          <p:nvPr/>
        </p:nvSpPr>
        <p:spPr bwMode="auto">
          <a:xfrm>
            <a:off x="1039815" y="2525713"/>
            <a:ext cx="4471987" cy="285273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lgn="l" fontAlgn="auto">
              <a:spcBef>
                <a:spcPts val="0"/>
              </a:spcBef>
              <a:spcAft>
                <a:spcPts val="0"/>
              </a:spcAft>
              <a:defRPr/>
            </a:pPr>
            <a:r>
              <a:rPr lang="en-GB" sz="2000" dirty="0">
                <a:solidFill>
                  <a:schemeClr val="tx1"/>
                </a:solidFill>
              </a:rPr>
              <a:t>Re-Distributed </a:t>
            </a:r>
          </a:p>
          <a:p>
            <a:pPr algn="l" fontAlgn="auto">
              <a:spcBef>
                <a:spcPts val="0"/>
              </a:spcBef>
              <a:spcAft>
                <a:spcPts val="0"/>
              </a:spcAft>
              <a:defRPr/>
            </a:pPr>
            <a:r>
              <a:rPr lang="en-GB" sz="2000" dirty="0">
                <a:solidFill>
                  <a:schemeClr val="tx1"/>
                </a:solidFill>
              </a:rPr>
              <a:t>Manufacturing</a:t>
            </a:r>
          </a:p>
        </p:txBody>
      </p:sp>
      <p:sp>
        <p:nvSpPr>
          <p:cNvPr id="13" name="Oval 12"/>
          <p:cNvSpPr/>
          <p:nvPr/>
        </p:nvSpPr>
        <p:spPr bwMode="auto">
          <a:xfrm>
            <a:off x="3705225" y="2525713"/>
            <a:ext cx="4470400" cy="285273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91434" tIns="45716" rIns="91434" bIns="45716" anchor="ctr"/>
          <a:lstStyle/>
          <a:p>
            <a:pPr algn="r" fontAlgn="auto">
              <a:spcBef>
                <a:spcPts val="0"/>
              </a:spcBef>
              <a:spcAft>
                <a:spcPts val="0"/>
              </a:spcAft>
              <a:defRPr/>
            </a:pPr>
            <a:r>
              <a:rPr lang="en-GB" sz="2000" dirty="0">
                <a:solidFill>
                  <a:schemeClr val="tx1"/>
                </a:solidFill>
              </a:rPr>
              <a:t>3D Printing / </a:t>
            </a:r>
          </a:p>
          <a:p>
            <a:pPr algn="r" fontAlgn="auto">
              <a:spcBef>
                <a:spcPts val="0"/>
              </a:spcBef>
              <a:spcAft>
                <a:spcPts val="0"/>
              </a:spcAft>
              <a:defRPr/>
            </a:pPr>
            <a:r>
              <a:rPr lang="en-GB" sz="2000" dirty="0">
                <a:solidFill>
                  <a:schemeClr val="tx1"/>
                </a:solidFill>
              </a:rPr>
              <a:t>Additive </a:t>
            </a:r>
          </a:p>
          <a:p>
            <a:pPr algn="r" fontAlgn="auto">
              <a:spcBef>
                <a:spcPts val="0"/>
              </a:spcBef>
              <a:spcAft>
                <a:spcPts val="0"/>
              </a:spcAft>
              <a:defRPr/>
            </a:pPr>
            <a:r>
              <a:rPr lang="en-GB" sz="2000" dirty="0">
                <a:solidFill>
                  <a:schemeClr val="tx1"/>
                </a:solidFill>
              </a:rPr>
              <a:t>Manufacturing</a:t>
            </a:r>
          </a:p>
        </p:txBody>
      </p:sp>
      <p:sp>
        <p:nvSpPr>
          <p:cNvPr id="14" name="TextBox 6"/>
          <p:cNvSpPr txBox="1">
            <a:spLocks noChangeArrowheads="1"/>
          </p:cNvSpPr>
          <p:nvPr/>
        </p:nvSpPr>
        <p:spPr bwMode="auto">
          <a:xfrm>
            <a:off x="3487740" y="3302002"/>
            <a:ext cx="2236787" cy="16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alibri" charset="0"/>
              </a:rPr>
              <a:t>Economics</a:t>
            </a:r>
          </a:p>
          <a:p>
            <a:pPr eaLnBrk="1" hangingPunct="1"/>
            <a:r>
              <a:rPr lang="en-US" sz="2000" b="1" dirty="0">
                <a:latin typeface="Calibri" charset="0"/>
              </a:rPr>
              <a:t>Standards / QA</a:t>
            </a:r>
          </a:p>
          <a:p>
            <a:pPr eaLnBrk="1" hangingPunct="1"/>
            <a:r>
              <a:rPr lang="en-US" sz="2000" b="1" dirty="0">
                <a:latin typeface="Calibri" charset="0"/>
              </a:rPr>
              <a:t>Materials</a:t>
            </a:r>
          </a:p>
          <a:p>
            <a:pPr eaLnBrk="1" hangingPunct="1"/>
            <a:r>
              <a:rPr lang="en-US" sz="2000" b="1" dirty="0">
                <a:latin typeface="Calibri" charset="0"/>
              </a:rPr>
              <a:t>Skills</a:t>
            </a:r>
          </a:p>
          <a:p>
            <a:pPr eaLnBrk="1" hangingPunct="1"/>
            <a:r>
              <a:rPr lang="en-US" sz="2000" b="1" dirty="0">
                <a:latin typeface="Calibri" charset="0"/>
              </a:rPr>
              <a:t>IPR</a:t>
            </a:r>
            <a:endParaRPr lang="en-GB" sz="2000" b="1" dirty="0">
              <a:latin typeface="Calibri" charset="0"/>
            </a:endParaRPr>
          </a:p>
        </p:txBody>
      </p:sp>
      <p:grpSp>
        <p:nvGrpSpPr>
          <p:cNvPr id="15" name="Group 27"/>
          <p:cNvGrpSpPr>
            <a:grpSpLocks/>
          </p:cNvGrpSpPr>
          <p:nvPr/>
        </p:nvGrpSpPr>
        <p:grpSpPr bwMode="auto">
          <a:xfrm>
            <a:off x="2262188" y="4440239"/>
            <a:ext cx="4646612" cy="2052803"/>
            <a:chOff x="2860675" y="3557588"/>
            <a:chExt cx="3690938" cy="1706075"/>
          </a:xfrm>
        </p:grpSpPr>
        <p:sp>
          <p:nvSpPr>
            <p:cNvPr id="16" name="U-Turn Arrow 15"/>
            <p:cNvSpPr/>
            <p:nvPr/>
          </p:nvSpPr>
          <p:spPr>
            <a:xfrm rot="10800000">
              <a:off x="2860675" y="3557588"/>
              <a:ext cx="3690938" cy="1228327"/>
            </a:xfrm>
            <a:prstGeom prst="uturnArrow">
              <a:avLst>
                <a:gd name="adj1" fmla="val 7267"/>
                <a:gd name="adj2" fmla="val 11700"/>
                <a:gd name="adj3" fmla="val 15148"/>
                <a:gd name="adj4" fmla="val 43750"/>
                <a:gd name="adj5" fmla="val 98645"/>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GB">
                <a:solidFill>
                  <a:schemeClr val="tx1"/>
                </a:solidFill>
              </a:endParaRPr>
            </a:p>
          </p:txBody>
        </p:sp>
        <p:sp>
          <p:nvSpPr>
            <p:cNvPr id="25614" name="TextBox 12"/>
            <p:cNvSpPr txBox="1">
              <a:spLocks noChangeArrowheads="1"/>
            </p:cNvSpPr>
            <p:nvPr/>
          </p:nvSpPr>
          <p:spPr bwMode="auto">
            <a:xfrm>
              <a:off x="4362513" y="4879975"/>
              <a:ext cx="913418" cy="3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Calibri" charset="0"/>
                </a:rPr>
                <a:t>Enables</a:t>
              </a:r>
            </a:p>
          </p:txBody>
        </p:sp>
      </p:grpSp>
      <p:grpSp>
        <p:nvGrpSpPr>
          <p:cNvPr id="18" name="Group 30"/>
          <p:cNvGrpSpPr>
            <a:grpSpLocks/>
          </p:cNvGrpSpPr>
          <p:nvPr/>
        </p:nvGrpSpPr>
        <p:grpSpPr bwMode="auto">
          <a:xfrm>
            <a:off x="2359026" y="1260475"/>
            <a:ext cx="4648200" cy="2168525"/>
            <a:chOff x="2936875" y="915988"/>
            <a:chExt cx="3692525" cy="1801812"/>
          </a:xfrm>
        </p:grpSpPr>
        <p:sp>
          <p:nvSpPr>
            <p:cNvPr id="19" name="U-Turn Arrow 18"/>
            <p:cNvSpPr/>
            <p:nvPr/>
          </p:nvSpPr>
          <p:spPr>
            <a:xfrm>
              <a:off x="2936875" y="1439648"/>
              <a:ext cx="3692525" cy="1278152"/>
            </a:xfrm>
            <a:prstGeom prst="uturnArrow">
              <a:avLst>
                <a:gd name="adj1" fmla="val 7267"/>
                <a:gd name="adj2" fmla="val 11700"/>
                <a:gd name="adj3" fmla="val 15148"/>
                <a:gd name="adj4" fmla="val 43750"/>
                <a:gd name="adj5" fmla="val 9963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GB">
                <a:solidFill>
                  <a:schemeClr val="tx1"/>
                </a:solidFill>
              </a:endParaRPr>
            </a:p>
          </p:txBody>
        </p:sp>
        <p:sp>
          <p:nvSpPr>
            <p:cNvPr id="25612" name="TextBox 13"/>
            <p:cNvSpPr txBox="1">
              <a:spLocks noChangeArrowheads="1"/>
            </p:cNvSpPr>
            <p:nvPr/>
          </p:nvSpPr>
          <p:spPr bwMode="auto">
            <a:xfrm>
              <a:off x="3400493" y="915988"/>
              <a:ext cx="2747228" cy="3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Calibri" charset="0"/>
                </a:rPr>
                <a:t>Provides opportunities for</a:t>
              </a:r>
            </a:p>
          </p:txBody>
        </p:sp>
      </p:grpSp>
      <p:sp>
        <p:nvSpPr>
          <p:cNvPr id="21" name="TextBox 20"/>
          <p:cNvSpPr txBox="1">
            <a:spLocks noChangeArrowheads="1"/>
          </p:cNvSpPr>
          <p:nvPr/>
        </p:nvSpPr>
        <p:spPr bwMode="auto">
          <a:xfrm>
            <a:off x="303421" y="1498602"/>
            <a:ext cx="1402936"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Medical/</a:t>
            </a:r>
          </a:p>
          <a:p>
            <a:pPr eaLnBrk="1" hangingPunct="1"/>
            <a:r>
              <a:rPr lang="en-US" b="1" dirty="0" err="1"/>
              <a:t>pharma</a:t>
            </a:r>
            <a:endParaRPr lang="en-US" b="1" dirty="0"/>
          </a:p>
        </p:txBody>
      </p:sp>
      <p:sp>
        <p:nvSpPr>
          <p:cNvPr id="22" name="TextBox 21"/>
          <p:cNvSpPr txBox="1">
            <a:spLocks noChangeArrowheads="1"/>
          </p:cNvSpPr>
          <p:nvPr/>
        </p:nvSpPr>
        <p:spPr bwMode="auto">
          <a:xfrm>
            <a:off x="488933" y="5710239"/>
            <a:ext cx="93666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Food</a:t>
            </a:r>
          </a:p>
        </p:txBody>
      </p:sp>
      <p:sp>
        <p:nvSpPr>
          <p:cNvPr id="23" name="TextBox 22"/>
          <p:cNvSpPr txBox="1">
            <a:spLocks noChangeArrowheads="1"/>
          </p:cNvSpPr>
          <p:nvPr/>
        </p:nvSpPr>
        <p:spPr bwMode="auto">
          <a:xfrm>
            <a:off x="7788063" y="5710239"/>
            <a:ext cx="1022774"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Retail</a:t>
            </a:r>
          </a:p>
        </p:txBody>
      </p:sp>
      <p:sp>
        <p:nvSpPr>
          <p:cNvPr id="24" name="TextBox 23"/>
          <p:cNvSpPr txBox="1">
            <a:spLocks noChangeArrowheads="1"/>
          </p:cNvSpPr>
          <p:nvPr/>
        </p:nvSpPr>
        <p:spPr bwMode="auto">
          <a:xfrm>
            <a:off x="7584488" y="1498602"/>
            <a:ext cx="1402936"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Repairs/</a:t>
            </a:r>
          </a:p>
          <a:p>
            <a:pPr eaLnBrk="1" hangingPunct="1"/>
            <a:r>
              <a:rPr lang="en-US" b="1" dirty="0"/>
              <a:t>spares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21"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ss042e046048.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3994"/>
            <a:ext cx="9144000" cy="6086104"/>
          </a:xfrm>
          <a:prstGeom prst="rect">
            <a:avLst/>
          </a:prstGeom>
        </p:spPr>
      </p:pic>
      <p:sp>
        <p:nvSpPr>
          <p:cNvPr id="4" name="TextBox 3"/>
          <p:cNvSpPr txBox="1"/>
          <p:nvPr/>
        </p:nvSpPr>
        <p:spPr>
          <a:xfrm>
            <a:off x="3625504" y="6274060"/>
            <a:ext cx="1582472" cy="369324"/>
          </a:xfrm>
          <a:prstGeom prst="rect">
            <a:avLst/>
          </a:prstGeom>
          <a:noFill/>
        </p:spPr>
        <p:txBody>
          <a:bodyPr wrap="none" lIns="91434" tIns="45716" rIns="91434" bIns="45716" rtlCol="0">
            <a:spAutoFit/>
          </a:bodyPr>
          <a:lstStyle/>
          <a:p>
            <a:r>
              <a:rPr lang="en-US" sz="1800" dirty="0"/>
              <a:t>Image: NASA</a:t>
            </a:r>
          </a:p>
        </p:txBody>
      </p:sp>
    </p:spTree>
    <p:extLst>
      <p:ext uri="{BB962C8B-B14F-4D97-AF65-F5344CB8AC3E}">
        <p14:creationId xmlns:p14="http://schemas.microsoft.com/office/powerpoint/2010/main" val="4247142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5-17 at 22.21.15.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36083" y="181419"/>
            <a:ext cx="8815135" cy="4762237"/>
          </a:xfrm>
        </p:spPr>
      </p:pic>
      <p:sp>
        <p:nvSpPr>
          <p:cNvPr id="5" name="TextBox 4"/>
          <p:cNvSpPr txBox="1"/>
          <p:nvPr/>
        </p:nvSpPr>
        <p:spPr>
          <a:xfrm>
            <a:off x="2998947" y="5230904"/>
            <a:ext cx="2775107" cy="461657"/>
          </a:xfrm>
          <a:prstGeom prst="rect">
            <a:avLst/>
          </a:prstGeom>
          <a:noFill/>
        </p:spPr>
        <p:txBody>
          <a:bodyPr wrap="none" lIns="91434" tIns="45716" rIns="91434" bIns="45716" rtlCol="0">
            <a:spAutoFit/>
          </a:bodyPr>
          <a:lstStyle/>
          <a:p>
            <a:r>
              <a:rPr lang="en-US" dirty="0" smtClean="0"/>
              <a:t>http://</a:t>
            </a:r>
            <a:r>
              <a:rPr lang="en-US" dirty="0" err="1" smtClean="0"/>
              <a:t>kazzata.com</a:t>
            </a:r>
            <a:r>
              <a:rPr lang="en-US" dirty="0" smtClean="0"/>
              <a:t>/</a:t>
            </a:r>
            <a:endParaRPr lang="en-US" dirty="0"/>
          </a:p>
        </p:txBody>
      </p:sp>
    </p:spTree>
    <p:extLst>
      <p:ext uri="{BB962C8B-B14F-4D97-AF65-F5344CB8AC3E}">
        <p14:creationId xmlns:p14="http://schemas.microsoft.com/office/powerpoint/2010/main" val="1354202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10-04 at 08.53.14.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9615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9-09 at 21.18.02.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4666" y="-220119"/>
            <a:ext cx="8991600" cy="6301559"/>
          </a:xfrm>
        </p:spPr>
      </p:pic>
      <p:sp>
        <p:nvSpPr>
          <p:cNvPr id="5" name="Rectangle 4"/>
          <p:cNvSpPr/>
          <p:nvPr/>
        </p:nvSpPr>
        <p:spPr>
          <a:xfrm>
            <a:off x="2252133" y="6252572"/>
            <a:ext cx="4572000" cy="400101"/>
          </a:xfrm>
          <a:prstGeom prst="rect">
            <a:avLst/>
          </a:prstGeom>
        </p:spPr>
        <p:txBody>
          <a:bodyPr lIns="91434" tIns="45716" rIns="91434" bIns="45716">
            <a:spAutoFit/>
          </a:bodyPr>
          <a:lstStyle/>
          <a:p>
            <a:r>
              <a:rPr lang="en-US" sz="1000" dirty="0"/>
              <a:t>http://</a:t>
            </a:r>
            <a:r>
              <a:rPr lang="en-US" sz="1000" dirty="0" err="1"/>
              <a:t>www.theguardian.com</a:t>
            </a:r>
            <a:r>
              <a:rPr lang="en-US" sz="1000" dirty="0"/>
              <a:t>/</a:t>
            </a:r>
            <a:r>
              <a:rPr lang="en-US" sz="1000" dirty="0" err="1"/>
              <a:t>artanddesign</a:t>
            </a:r>
            <a:r>
              <a:rPr lang="en-US" sz="1000" dirty="0"/>
              <a:t>/architecture-design-blog/2015/</a:t>
            </a:r>
            <a:r>
              <a:rPr lang="en-US" sz="1000" dirty="0" err="1"/>
              <a:t>aug</a:t>
            </a:r>
            <a:r>
              <a:rPr lang="en-US" sz="1000" dirty="0"/>
              <a:t>/05/the-first-3d-printed-pill-opens-up-a-world-of-downloadable-medicine</a:t>
            </a:r>
          </a:p>
        </p:txBody>
      </p:sp>
    </p:spTree>
    <p:extLst>
      <p:ext uri="{BB962C8B-B14F-4D97-AF65-F5344CB8AC3E}">
        <p14:creationId xmlns:p14="http://schemas.microsoft.com/office/powerpoint/2010/main" val="1906944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www.amnationalstrategy.uk</a:t>
            </a:r>
            <a:endParaRPr lang="en-US" b="1" dirty="0"/>
          </a:p>
        </p:txBody>
      </p:sp>
      <p:pic>
        <p:nvPicPr>
          <p:cNvPr id="5" name="Picture 4" descr="Screen Shot 2015-10-29 at 21.41.10.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288" y="915022"/>
            <a:ext cx="6536432" cy="5175164"/>
          </a:xfrm>
          <a:prstGeom prst="rect">
            <a:avLst/>
          </a:prstGeom>
        </p:spPr>
      </p:pic>
    </p:spTree>
    <p:extLst>
      <p:ext uri="{BB962C8B-B14F-4D97-AF65-F5344CB8AC3E}">
        <p14:creationId xmlns:p14="http://schemas.microsoft.com/office/powerpoint/2010/main" val="2364857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44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9668" y="3397250"/>
            <a:ext cx="4614333" cy="3460750"/>
          </a:xfrm>
          <a:prstGeom prst="rect">
            <a:avLst/>
          </a:prstGeom>
        </p:spPr>
      </p:pic>
      <p:pic>
        <p:nvPicPr>
          <p:cNvPr id="4" name="Picture 3" descr="IMG_029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0"/>
            <a:ext cx="4609042" cy="3456781"/>
          </a:xfrm>
          <a:prstGeom prst="rect">
            <a:avLst/>
          </a:prstGeom>
        </p:spPr>
      </p:pic>
      <p:pic>
        <p:nvPicPr>
          <p:cNvPr id="5" name="Picture 4" descr="IMG_029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393283"/>
            <a:ext cx="4619625" cy="3464719"/>
          </a:xfrm>
          <a:prstGeom prst="rect">
            <a:avLst/>
          </a:prstGeom>
        </p:spPr>
      </p:pic>
      <p:pic>
        <p:nvPicPr>
          <p:cNvPr id="6" name="Picture 5" descr="IMG_029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4603750" cy="3452813"/>
          </a:xfrm>
          <a:prstGeom prst="rect">
            <a:avLst/>
          </a:prstGeom>
        </p:spPr>
      </p:pic>
    </p:spTree>
    <p:extLst>
      <p:ext uri="{BB962C8B-B14F-4D97-AF65-F5344CB8AC3E}">
        <p14:creationId xmlns:p14="http://schemas.microsoft.com/office/powerpoint/2010/main" val="31660610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5114000"/>
              </p:ext>
            </p:extLst>
          </p:nvPr>
        </p:nvGraphicFramePr>
        <p:xfrm>
          <a:off x="0" y="-5"/>
          <a:ext cx="9144000" cy="6858004"/>
        </p:xfrm>
        <a:graphic>
          <a:graphicData uri="http://schemas.openxmlformats.org/drawingml/2006/table">
            <a:tbl>
              <a:tblPr firstRow="1" bandRow="1">
                <a:tableStyleId>{5C22544A-7EE6-4342-B048-85BDC9FD1C3A}</a:tableStyleId>
              </a:tblPr>
              <a:tblGrid>
                <a:gridCol w="2655455"/>
                <a:gridCol w="6488545"/>
              </a:tblGrid>
              <a:tr h="802298">
                <a:tc>
                  <a:txBody>
                    <a:bodyPr/>
                    <a:lstStyle/>
                    <a:p>
                      <a:pPr algn="l">
                        <a:spcBef>
                          <a:spcPts val="600"/>
                        </a:spcBef>
                        <a:spcAft>
                          <a:spcPts val="600"/>
                        </a:spcAft>
                      </a:pPr>
                      <a:r>
                        <a:rPr lang="en-GB" sz="1600" b="1">
                          <a:effectLst/>
                          <a:latin typeface="Calibri"/>
                          <a:ea typeface="ＭＳ 明朝"/>
                          <a:cs typeface="Times New Roman"/>
                        </a:rPr>
                        <a:t>Issue</a:t>
                      </a:r>
                      <a:endParaRPr lang="en-GB" sz="240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b="1">
                          <a:effectLst/>
                          <a:latin typeface="Calibri"/>
                          <a:ea typeface="ＭＳ 明朝"/>
                          <a:cs typeface="Times New Roman"/>
                        </a:rPr>
                        <a:t>Summary of common perceived barriers</a:t>
                      </a:r>
                      <a:endParaRPr lang="en-GB" sz="2400">
                        <a:effectLst/>
                        <a:latin typeface="Calibri"/>
                        <a:ea typeface="ＭＳ 明朝"/>
                        <a:cs typeface="Times New Roman"/>
                      </a:endParaRPr>
                    </a:p>
                  </a:txBody>
                  <a:tcPr marL="68580" marR="68580" marT="0" marB="0" anchor="ctr"/>
                </a:tc>
              </a:tr>
              <a:tr h="890222">
                <a:tc>
                  <a:txBody>
                    <a:bodyPr/>
                    <a:lstStyle/>
                    <a:p>
                      <a:pPr algn="l">
                        <a:spcBef>
                          <a:spcPts val="600"/>
                        </a:spcBef>
                        <a:spcAft>
                          <a:spcPts val="600"/>
                        </a:spcAft>
                      </a:pPr>
                      <a:r>
                        <a:rPr lang="en-GB" sz="1600" b="1" dirty="0">
                          <a:effectLst/>
                          <a:latin typeface="Calibri"/>
                          <a:ea typeface="ＭＳ 明朝"/>
                          <a:cs typeface="Times New Roman"/>
                        </a:rPr>
                        <a:t>Materials</a:t>
                      </a:r>
                      <a:endParaRPr lang="en-GB" sz="2400" b="1" dirty="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Understanding properties in different processes / machines / applications, QA, costs, availability (IP constraints, independent suppliers), use of mixed materials, recyclability, biocompatibility.</a:t>
                      </a:r>
                      <a:endParaRPr lang="en-GB" sz="2400">
                        <a:effectLst/>
                        <a:latin typeface="Calibri"/>
                        <a:ea typeface="ＭＳ 明朝"/>
                        <a:cs typeface="Times New Roman"/>
                      </a:endParaRPr>
                    </a:p>
                  </a:txBody>
                  <a:tcPr marL="68580" marR="68580" marT="0" marB="0" anchor="ctr"/>
                </a:tc>
              </a:tr>
              <a:tr h="890222">
                <a:tc>
                  <a:txBody>
                    <a:bodyPr/>
                    <a:lstStyle/>
                    <a:p>
                      <a:pPr algn="l">
                        <a:spcBef>
                          <a:spcPts val="600"/>
                        </a:spcBef>
                        <a:spcAft>
                          <a:spcPts val="600"/>
                        </a:spcAft>
                      </a:pPr>
                      <a:r>
                        <a:rPr lang="en-GB" sz="1600" b="1" dirty="0">
                          <a:effectLst/>
                          <a:latin typeface="Calibri"/>
                          <a:ea typeface="ＭＳ 明朝"/>
                          <a:cs typeface="Times New Roman"/>
                        </a:rPr>
                        <a:t>Design</a:t>
                      </a:r>
                      <a:endParaRPr lang="en-GB" sz="2400" b="1" dirty="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Need for guides and education programmes on design for AM – better understanding of design for AM constraints, availability of AM-skilled designers, security of design data.</a:t>
                      </a:r>
                      <a:endParaRPr lang="en-GB" sz="2400">
                        <a:effectLst/>
                        <a:latin typeface="Calibri"/>
                        <a:ea typeface="ＭＳ 明朝"/>
                        <a:cs typeface="Times New Roman"/>
                      </a:endParaRPr>
                    </a:p>
                  </a:txBody>
                  <a:tcPr marL="68580" marR="68580" marT="0" marB="0" anchor="ctr"/>
                </a:tc>
              </a:tr>
              <a:tr h="890222">
                <a:tc>
                  <a:txBody>
                    <a:bodyPr/>
                    <a:lstStyle/>
                    <a:p>
                      <a:pPr algn="l">
                        <a:spcBef>
                          <a:spcPts val="600"/>
                        </a:spcBef>
                        <a:spcAft>
                          <a:spcPts val="600"/>
                        </a:spcAft>
                      </a:pPr>
                      <a:r>
                        <a:rPr lang="en-GB" sz="1600" b="1">
                          <a:effectLst/>
                          <a:latin typeface="Calibri"/>
                          <a:ea typeface="ＭＳ 明朝"/>
                          <a:cs typeface="Times New Roman"/>
                        </a:rPr>
                        <a:t>Skills / Education</a:t>
                      </a:r>
                      <a:endParaRPr lang="en-GB" sz="2400" b="1">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Lack of appropriate skills (design, production, materials, testing) preventing adoption, up-skilling current workforce vs. training of next generation, education of consumers, awareness in schools.</a:t>
                      </a:r>
                      <a:endParaRPr lang="en-GB" sz="2400">
                        <a:effectLst/>
                        <a:latin typeface="Calibri"/>
                        <a:ea typeface="ＭＳ 明朝"/>
                        <a:cs typeface="Times New Roman"/>
                      </a:endParaRPr>
                    </a:p>
                  </a:txBody>
                  <a:tcPr marL="68580" marR="68580" marT="0" marB="0" anchor="ctr"/>
                </a:tc>
              </a:tr>
              <a:tr h="890222">
                <a:tc>
                  <a:txBody>
                    <a:bodyPr/>
                    <a:lstStyle/>
                    <a:p>
                      <a:pPr algn="l">
                        <a:spcBef>
                          <a:spcPts val="600"/>
                        </a:spcBef>
                        <a:spcAft>
                          <a:spcPts val="600"/>
                        </a:spcAft>
                      </a:pPr>
                      <a:r>
                        <a:rPr lang="en-GB" sz="1600" b="1" dirty="0">
                          <a:effectLst/>
                          <a:latin typeface="Calibri"/>
                          <a:ea typeface="ＭＳ 明朝"/>
                          <a:cs typeface="Times New Roman"/>
                        </a:rPr>
                        <a:t>Cost / Investment / Financing</a:t>
                      </a:r>
                      <a:endParaRPr lang="en-GB" sz="2400" b="1" dirty="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Funding to increase awareness and reduce risk of adoption (testing, scale-up, machine purchase) – especially for SMEs, understanding of full costs (including post-processing, testing), cost of materials. </a:t>
                      </a:r>
                      <a:endParaRPr lang="en-GB" sz="2400">
                        <a:effectLst/>
                        <a:latin typeface="Calibri"/>
                        <a:ea typeface="ＭＳ 明朝"/>
                        <a:cs typeface="Times New Roman"/>
                      </a:endParaRPr>
                    </a:p>
                  </a:txBody>
                  <a:tcPr marL="68580" marR="68580" marT="0" marB="0" anchor="ctr"/>
                </a:tc>
              </a:tr>
              <a:tr h="802298">
                <a:tc>
                  <a:txBody>
                    <a:bodyPr/>
                    <a:lstStyle/>
                    <a:p>
                      <a:pPr algn="l">
                        <a:spcBef>
                          <a:spcPts val="600"/>
                        </a:spcBef>
                        <a:spcAft>
                          <a:spcPts val="600"/>
                        </a:spcAft>
                      </a:pPr>
                      <a:r>
                        <a:rPr lang="en-GB" sz="1600" b="1">
                          <a:effectLst/>
                          <a:latin typeface="Calibri"/>
                          <a:ea typeface="ＭＳ 明朝"/>
                          <a:cs typeface="Times New Roman"/>
                        </a:rPr>
                        <a:t>Standards / Regulation</a:t>
                      </a:r>
                      <a:endParaRPr lang="en-GB" sz="2400" b="1">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Perceived or actual lack of standards – all sectors / sector specific (especially aero / health / motorsport), for processes / materials / software / products / applications. </a:t>
                      </a:r>
                      <a:endParaRPr lang="en-GB" sz="2400">
                        <a:effectLst/>
                        <a:latin typeface="Calibri"/>
                        <a:ea typeface="ＭＳ 明朝"/>
                        <a:cs typeface="Times New Roman"/>
                      </a:endParaRPr>
                    </a:p>
                  </a:txBody>
                  <a:tcPr marL="68580" marR="68580" marT="0" marB="0" anchor="ctr"/>
                </a:tc>
              </a:tr>
              <a:tr h="890222">
                <a:tc>
                  <a:txBody>
                    <a:bodyPr/>
                    <a:lstStyle/>
                    <a:p>
                      <a:pPr algn="l">
                        <a:spcBef>
                          <a:spcPts val="600"/>
                        </a:spcBef>
                        <a:spcAft>
                          <a:spcPts val="600"/>
                        </a:spcAft>
                      </a:pPr>
                      <a:r>
                        <a:rPr lang="en-GB" sz="1600" b="1" dirty="0">
                          <a:effectLst/>
                          <a:latin typeface="Calibri"/>
                          <a:ea typeface="ＭＳ 明朝"/>
                          <a:cs typeface="Times New Roman"/>
                        </a:rPr>
                        <a:t>Measurement / Inspection / Testing</a:t>
                      </a:r>
                      <a:endParaRPr lang="en-GB" sz="2400" b="1" dirty="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a:effectLst/>
                          <a:latin typeface="Calibri"/>
                          <a:ea typeface="ＭＳ 明朝"/>
                          <a:cs typeface="Times New Roman"/>
                        </a:rPr>
                        <a:t>Need data libraries, standards for tests (general and sector specific), materials/ in-process / final part, tests for higher volumes, non-destructive testing, QA through lock-in </a:t>
                      </a:r>
                      <a:r>
                        <a:rPr lang="en-GB" sz="1600" i="1">
                          <a:effectLst/>
                          <a:latin typeface="Calibri"/>
                          <a:ea typeface="ＭＳ 明朝"/>
                          <a:cs typeface="Times New Roman"/>
                        </a:rPr>
                        <a:t>c.f.</a:t>
                      </a:r>
                      <a:r>
                        <a:rPr lang="en-GB" sz="1600">
                          <a:effectLst/>
                          <a:latin typeface="Calibri"/>
                          <a:ea typeface="ＭＳ 明朝"/>
                          <a:cs typeface="Times New Roman"/>
                        </a:rPr>
                        <a:t> open access to data.</a:t>
                      </a:r>
                      <a:endParaRPr lang="en-GB" sz="2400">
                        <a:effectLst/>
                        <a:latin typeface="Calibri"/>
                        <a:ea typeface="ＭＳ 明朝"/>
                        <a:cs typeface="Times New Roman"/>
                      </a:endParaRPr>
                    </a:p>
                  </a:txBody>
                  <a:tcPr marL="68580" marR="68580" marT="0" marB="0" anchor="ctr"/>
                </a:tc>
              </a:tr>
              <a:tr h="802298">
                <a:tc>
                  <a:txBody>
                    <a:bodyPr/>
                    <a:lstStyle/>
                    <a:p>
                      <a:pPr algn="l">
                        <a:spcBef>
                          <a:spcPts val="600"/>
                        </a:spcBef>
                        <a:spcAft>
                          <a:spcPts val="600"/>
                        </a:spcAft>
                      </a:pPr>
                      <a:r>
                        <a:rPr lang="en-GB" sz="1600" b="1" dirty="0">
                          <a:effectLst/>
                          <a:latin typeface="Calibri"/>
                          <a:ea typeface="ＭＳ 明朝"/>
                          <a:cs typeface="Times New Roman"/>
                        </a:rPr>
                        <a:t>IP / Protection / Secrecy</a:t>
                      </a:r>
                      <a:endParaRPr lang="en-GB" sz="2400" b="1" dirty="0">
                        <a:effectLst/>
                        <a:latin typeface="Calibri"/>
                        <a:ea typeface="ＭＳ 明朝"/>
                        <a:cs typeface="Times New Roman"/>
                      </a:endParaRPr>
                    </a:p>
                  </a:txBody>
                  <a:tcPr marL="68580" marR="68580" marT="0" marB="0" anchor="ctr"/>
                </a:tc>
                <a:tc>
                  <a:txBody>
                    <a:bodyPr/>
                    <a:lstStyle/>
                    <a:p>
                      <a:pPr algn="l">
                        <a:spcBef>
                          <a:spcPts val="600"/>
                        </a:spcBef>
                        <a:spcAft>
                          <a:spcPts val="600"/>
                        </a:spcAft>
                      </a:pPr>
                      <a:r>
                        <a:rPr lang="en-GB" sz="1600" dirty="0">
                          <a:effectLst/>
                          <a:latin typeface="Calibri"/>
                          <a:ea typeface="ＭＳ 明朝"/>
                          <a:cs typeface="Times New Roman"/>
                        </a:rPr>
                        <a:t>Balancing need for openness to share knowledge with need for commercial protection to capture value from investments, enforcement of IP rights. </a:t>
                      </a:r>
                      <a:endParaRPr lang="en-GB" sz="2400" dirty="0">
                        <a:effectLst/>
                        <a:latin typeface="Calibri"/>
                        <a:ea typeface="ＭＳ 明朝"/>
                        <a:cs typeface="Times New Roman"/>
                      </a:endParaRPr>
                    </a:p>
                  </a:txBody>
                  <a:tcPr marL="68580" marR="68580" marT="0" marB="0" anchor="ctr"/>
                </a:tc>
              </a:tr>
            </a:tbl>
          </a:graphicData>
        </a:graphic>
      </p:graphicFrame>
      <p:sp>
        <p:nvSpPr>
          <p:cNvPr id="5" name="Rectangle 4"/>
          <p:cNvSpPr/>
          <p:nvPr/>
        </p:nvSpPr>
        <p:spPr>
          <a:xfrm>
            <a:off x="-11548" y="2563091"/>
            <a:ext cx="9155548" cy="98136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482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‘just another production process’?</a:t>
            </a:r>
            <a:endParaRPr lang="en-US" dirty="0"/>
          </a:p>
        </p:txBody>
      </p:sp>
      <p:pic>
        <p:nvPicPr>
          <p:cNvPr id="4" name="Content Placeholder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53220" y="2357301"/>
            <a:ext cx="3850221" cy="2117473"/>
          </a:xfrm>
          <a:prstGeom prst="rect">
            <a:avLst/>
          </a:prstGeom>
        </p:spPr>
      </p:pic>
      <p:pic>
        <p:nvPicPr>
          <p:cNvPr id="5" name="Content Placeholder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1454" y="2357302"/>
            <a:ext cx="3850220" cy="211747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333" y="2357302"/>
            <a:ext cx="3211179" cy="2141680"/>
          </a:xfrm>
          <a:prstGeom prst="rect">
            <a:avLst/>
          </a:prstGeom>
        </p:spPr>
      </p:pic>
    </p:spTree>
    <p:extLst>
      <p:ext uri="{BB962C8B-B14F-4D97-AF65-F5344CB8AC3E}">
        <p14:creationId xmlns:p14="http://schemas.microsoft.com/office/powerpoint/2010/main" val="810141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3"/>
          <p:cNvSpPr txBox="1">
            <a:spLocks noChangeArrowheads="1"/>
          </p:cNvSpPr>
          <p:nvPr/>
        </p:nvSpPr>
        <p:spPr bwMode="auto">
          <a:xfrm>
            <a:off x="342914" y="158592"/>
            <a:ext cx="6269957" cy="64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75701" bIns="37851" anchor="ctr"/>
          <a:lstStyle>
            <a:lvl1pPr algn="l" defTabSz="1001713" rtl="0" eaLnBrk="0" fontAlgn="base" hangingPunct="0">
              <a:spcBef>
                <a:spcPct val="0"/>
              </a:spcBef>
              <a:spcAft>
                <a:spcPct val="0"/>
              </a:spcAft>
              <a:defRPr sz="3100" b="1">
                <a:solidFill>
                  <a:srgbClr val="006A90"/>
                </a:solidFill>
                <a:latin typeface="+mj-lt"/>
                <a:ea typeface="ＭＳ Ｐゴシック" charset="-128"/>
                <a:cs typeface="ＭＳ Ｐゴシック" charset="-128"/>
              </a:defRPr>
            </a:lvl1pPr>
            <a:lvl2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2pPr>
            <a:lvl3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3pPr>
            <a:lvl4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4pPr>
            <a:lvl5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5pPr>
            <a:lvl6pPr marL="457200" algn="l" defTabSz="1001713" rtl="0" fontAlgn="base">
              <a:spcBef>
                <a:spcPct val="0"/>
              </a:spcBef>
              <a:spcAft>
                <a:spcPct val="0"/>
              </a:spcAft>
              <a:defRPr sz="3100" b="1">
                <a:solidFill>
                  <a:schemeClr val="tx1"/>
                </a:solidFill>
                <a:latin typeface="Arial" charset="0"/>
              </a:defRPr>
            </a:lvl6pPr>
            <a:lvl7pPr marL="914400" algn="l" defTabSz="1001713" rtl="0" fontAlgn="base">
              <a:spcBef>
                <a:spcPct val="0"/>
              </a:spcBef>
              <a:spcAft>
                <a:spcPct val="0"/>
              </a:spcAft>
              <a:defRPr sz="3100" b="1">
                <a:solidFill>
                  <a:schemeClr val="tx1"/>
                </a:solidFill>
                <a:latin typeface="Arial" charset="0"/>
              </a:defRPr>
            </a:lvl7pPr>
            <a:lvl8pPr marL="1371600" algn="l" defTabSz="1001713" rtl="0" fontAlgn="base">
              <a:spcBef>
                <a:spcPct val="0"/>
              </a:spcBef>
              <a:spcAft>
                <a:spcPct val="0"/>
              </a:spcAft>
              <a:defRPr sz="3100" b="1">
                <a:solidFill>
                  <a:schemeClr val="tx1"/>
                </a:solidFill>
                <a:latin typeface="Arial" charset="0"/>
              </a:defRPr>
            </a:lvl8pPr>
            <a:lvl9pPr marL="1828800" algn="l" defTabSz="1001713" rtl="0" fontAlgn="base">
              <a:spcBef>
                <a:spcPct val="0"/>
              </a:spcBef>
              <a:spcAft>
                <a:spcPct val="0"/>
              </a:spcAft>
              <a:defRPr sz="3100" b="1">
                <a:solidFill>
                  <a:schemeClr val="tx1"/>
                </a:solidFill>
                <a:latin typeface="Arial" charset="0"/>
              </a:defRPr>
            </a:lvl9pPr>
          </a:lstStyle>
          <a:p>
            <a:pPr eaLnBrk="1" hangingPunct="1">
              <a:defRPr/>
            </a:pPr>
            <a:r>
              <a:rPr lang="en-GB" altLang="en-US" sz="3000" kern="0" dirty="0">
                <a:ea typeface="ＭＳ Ｐゴシック" panose="020B0600070205080204" pitchFamily="34" charset="-128"/>
              </a:rPr>
              <a:t>Approach</a:t>
            </a:r>
          </a:p>
        </p:txBody>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30" y="1037990"/>
            <a:ext cx="8947129" cy="458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78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3200" dirty="0" smtClean="0"/>
              <a:t>Is this a like computing in the 70/80s?</a:t>
            </a:r>
            <a:endParaRPr lang="en-US" sz="3200" dirty="0"/>
          </a:p>
        </p:txBody>
      </p:sp>
      <p:sp>
        <p:nvSpPr>
          <p:cNvPr id="5" name="Rectangle 4"/>
          <p:cNvSpPr/>
          <p:nvPr/>
        </p:nvSpPr>
        <p:spPr>
          <a:xfrm>
            <a:off x="439617" y="1629460"/>
            <a:ext cx="6152438" cy="969496"/>
          </a:xfrm>
          <a:prstGeom prst="rect">
            <a:avLst/>
          </a:prstGeom>
        </p:spPr>
        <p:txBody>
          <a:bodyPr wrap="square">
            <a:spAutoFit/>
          </a:bodyPr>
          <a:lstStyle/>
          <a:p>
            <a:pPr>
              <a:spcBef>
                <a:spcPts val="600"/>
              </a:spcBef>
            </a:pPr>
            <a:r>
              <a:rPr lang="en-US" dirty="0" smtClean="0">
                <a:latin typeface="Avenir Book"/>
                <a:cs typeface="Avenir Book"/>
              </a:rPr>
              <a:t>“[..] the </a:t>
            </a:r>
            <a:r>
              <a:rPr lang="en-US" dirty="0">
                <a:latin typeface="Avenir Book"/>
                <a:cs typeface="Avenir Book"/>
              </a:rPr>
              <a:t>personal computer will fall flat on its face in business</a:t>
            </a:r>
            <a:r>
              <a:rPr lang="en-US" dirty="0" smtClean="0">
                <a:latin typeface="Avenir Book"/>
                <a:cs typeface="Avenir Book"/>
              </a:rPr>
              <a:t>”</a:t>
            </a:r>
          </a:p>
          <a:p>
            <a:pPr>
              <a:spcBef>
                <a:spcPts val="600"/>
              </a:spcBef>
            </a:pPr>
            <a:r>
              <a:rPr lang="en-US" sz="1600" i="1" dirty="0" smtClean="0">
                <a:latin typeface="Avenir Book"/>
                <a:cs typeface="Avenir Book"/>
              </a:rPr>
              <a:t>Ken Olsen, Digital Equipment Corporation</a:t>
            </a:r>
            <a:endParaRPr lang="en-US" sz="1600" i="1" dirty="0">
              <a:latin typeface="Avenir Book"/>
              <a:cs typeface="Avenir Book"/>
            </a:endParaRPr>
          </a:p>
        </p:txBody>
      </p:sp>
      <p:pic>
        <p:nvPicPr>
          <p:cNvPr id="6" name="Picture 5"/>
          <p:cNvPicPr>
            <a:picLocks noChangeAspect="1"/>
          </p:cNvPicPr>
          <p:nvPr/>
        </p:nvPicPr>
        <p:blipFill>
          <a:blip r:embed="rId2"/>
          <a:stretch>
            <a:fillRect/>
          </a:stretch>
        </p:blipFill>
        <p:spPr>
          <a:xfrm>
            <a:off x="7357967" y="377487"/>
            <a:ext cx="1652954" cy="2540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250" y="5379271"/>
            <a:ext cx="2259520" cy="126841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413" y="3381575"/>
            <a:ext cx="2582973" cy="1644264"/>
          </a:xfrm>
          <a:prstGeom prst="rect">
            <a:avLst/>
          </a:prstGeom>
        </p:spPr>
      </p:pic>
      <p:sp>
        <p:nvSpPr>
          <p:cNvPr id="9" name="TextBox 8"/>
          <p:cNvSpPr txBox="1"/>
          <p:nvPr/>
        </p:nvSpPr>
        <p:spPr>
          <a:xfrm>
            <a:off x="2426210" y="5910328"/>
            <a:ext cx="6674945" cy="261610"/>
          </a:xfrm>
          <a:prstGeom prst="rect">
            <a:avLst/>
          </a:prstGeom>
          <a:noFill/>
        </p:spPr>
        <p:txBody>
          <a:bodyPr wrap="none" rtlCol="0">
            <a:spAutoFit/>
          </a:bodyPr>
          <a:lstStyle/>
          <a:p>
            <a:r>
              <a:rPr lang="en-US" sz="1100" dirty="0" smtClean="0">
                <a:latin typeface="Avenir Book"/>
                <a:cs typeface="Avenir Book"/>
              </a:rPr>
              <a:t>Images</a:t>
            </a:r>
            <a:r>
              <a:rPr lang="en-US" sz="1100" dirty="0">
                <a:latin typeface="Avenir Book"/>
                <a:cs typeface="Avenir Book"/>
              </a:rPr>
              <a:t>: http://www.computerhistory.org</a:t>
            </a:r>
            <a:r>
              <a:rPr lang="en-US" sz="1100" dirty="0" smtClean="0">
                <a:latin typeface="Avenir Book"/>
                <a:cs typeface="Avenir Book"/>
              </a:rPr>
              <a:t>/; </a:t>
            </a:r>
            <a:r>
              <a:rPr lang="en-US" sz="1100" dirty="0" err="1" smtClean="0">
                <a:latin typeface="Avenir Book"/>
                <a:cs typeface="Avenir Book"/>
              </a:rPr>
              <a:t>oldcomputers.net</a:t>
            </a:r>
            <a:r>
              <a:rPr lang="en-US" sz="1100" dirty="0">
                <a:latin typeface="Avenir Book"/>
                <a:cs typeface="Avenir Book"/>
              </a:rPr>
              <a:t>; Konstantin </a:t>
            </a:r>
            <a:r>
              <a:rPr lang="en-US" sz="1100" dirty="0" err="1" smtClean="0">
                <a:latin typeface="Avenir Book"/>
                <a:cs typeface="Avenir Book"/>
              </a:rPr>
              <a:t>Lanzet</a:t>
            </a:r>
            <a:r>
              <a:rPr lang="en-US" sz="1100" dirty="0" smtClean="0">
                <a:latin typeface="Avenir Book"/>
                <a:cs typeface="Avenir Book"/>
              </a:rPr>
              <a:t>; Evan-Amos; Apple Inc</a:t>
            </a:r>
            <a:r>
              <a:rPr lang="en-US" sz="1100" dirty="0">
                <a:latin typeface="Avenir Book"/>
                <a:cs typeface="Avenir Book"/>
              </a:rPr>
              <a:t>.</a:t>
            </a:r>
            <a:r>
              <a:rPr lang="en-US" sz="1100" dirty="0" smtClean="0">
                <a:latin typeface="Avenir Book"/>
                <a:cs typeface="Avenir Book"/>
              </a:rPr>
              <a:t> </a:t>
            </a:r>
            <a:endParaRPr lang="en-US" sz="1100" dirty="0">
              <a:latin typeface="Avenir Book"/>
              <a:cs typeface="Avenir Book"/>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9112" y="3427404"/>
            <a:ext cx="3079108" cy="150474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4458" y="3282603"/>
            <a:ext cx="2272074" cy="1814504"/>
          </a:xfrm>
          <a:prstGeom prst="rect">
            <a:avLst/>
          </a:prstGeom>
        </p:spPr>
      </p:pic>
      <p:grpSp>
        <p:nvGrpSpPr>
          <p:cNvPr id="2" name="Group 1"/>
          <p:cNvGrpSpPr/>
          <p:nvPr/>
        </p:nvGrpSpPr>
        <p:grpSpPr>
          <a:xfrm>
            <a:off x="590650" y="917421"/>
            <a:ext cx="5883254" cy="2171780"/>
            <a:chOff x="590650" y="917421"/>
            <a:chExt cx="5883254" cy="2171780"/>
          </a:xfrm>
        </p:grpSpPr>
        <p:pic>
          <p:nvPicPr>
            <p:cNvPr id="12"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0650" y="917421"/>
              <a:ext cx="3618749" cy="217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95842" y="1105946"/>
              <a:ext cx="22780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29064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Is this part of something much bigger?</a:t>
            </a:r>
            <a:endParaRPr lang="en-US" sz="3200" dirty="0"/>
          </a:p>
        </p:txBody>
      </p:sp>
      <p:grpSp>
        <p:nvGrpSpPr>
          <p:cNvPr id="5" name="Group 4"/>
          <p:cNvGrpSpPr/>
          <p:nvPr/>
        </p:nvGrpSpPr>
        <p:grpSpPr>
          <a:xfrm>
            <a:off x="-289378" y="1305116"/>
            <a:ext cx="10749594" cy="4602170"/>
            <a:chOff x="-289378" y="1305116"/>
            <a:chExt cx="10749594" cy="4602170"/>
          </a:xfrm>
        </p:grpSpPr>
        <p:pic>
          <p:nvPicPr>
            <p:cNvPr id="3" name="Picture 2" descr="IMG_25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78" y="1305116"/>
              <a:ext cx="10749594" cy="4602170"/>
            </a:xfrm>
            <a:prstGeom prst="rect">
              <a:avLst/>
            </a:prstGeom>
          </p:spPr>
        </p:pic>
        <p:pic>
          <p:nvPicPr>
            <p:cNvPr id="4" name="Picture 3" descr="IMG_2580.jpg"/>
            <p:cNvPicPr>
              <a:picLocks noChangeAspect="1"/>
            </p:cNvPicPr>
            <p:nvPr/>
          </p:nvPicPr>
          <p:blipFill rotWithShape="1">
            <a:blip r:embed="rId3">
              <a:extLst>
                <a:ext uri="{28A0092B-C50C-407E-A947-70E740481C1C}">
                  <a14:useLocalDpi xmlns:a14="http://schemas.microsoft.com/office/drawing/2010/main" val="0"/>
                </a:ext>
              </a:extLst>
            </a:blip>
            <a:srcRect l="14632" t="21396" r="20774" b="68197"/>
            <a:stretch/>
          </p:blipFill>
          <p:spPr>
            <a:xfrm>
              <a:off x="2436431" y="1535897"/>
              <a:ext cx="4812512" cy="1033776"/>
            </a:xfrm>
            <a:prstGeom prst="rect">
              <a:avLst/>
            </a:prstGeom>
          </p:spPr>
        </p:pic>
      </p:grpSp>
    </p:spTree>
    <p:extLst>
      <p:ext uri="{BB962C8B-B14F-4D97-AF65-F5344CB8AC3E}">
        <p14:creationId xmlns:p14="http://schemas.microsoft.com/office/powerpoint/2010/main" val="32263654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3D Printing &amp; engineering/innovation education – </a:t>
            </a:r>
            <a:r>
              <a:rPr lang="en-US" sz="3600" b="1" dirty="0" smtClean="0"/>
              <a:t>areas for investigation</a:t>
            </a:r>
            <a:endParaRPr lang="en-US" sz="3600" b="1" dirty="0"/>
          </a:p>
        </p:txBody>
      </p:sp>
      <p:sp>
        <p:nvSpPr>
          <p:cNvPr id="3" name="Content Placeholder 2"/>
          <p:cNvSpPr>
            <a:spLocks noGrp="1"/>
          </p:cNvSpPr>
          <p:nvPr>
            <p:ph idx="1"/>
          </p:nvPr>
        </p:nvSpPr>
        <p:spPr>
          <a:xfrm>
            <a:off x="161879" y="1842031"/>
            <a:ext cx="8878759" cy="4942129"/>
          </a:xfrm>
        </p:spPr>
        <p:txBody>
          <a:bodyPr>
            <a:normAutofit/>
          </a:bodyPr>
          <a:lstStyle/>
          <a:p>
            <a:r>
              <a:rPr lang="en-GB" b="1" dirty="0" smtClean="0"/>
              <a:t>Interplay</a:t>
            </a:r>
            <a:r>
              <a:rPr lang="en-GB" dirty="0" smtClean="0"/>
              <a:t> between hardware, software, design (freedom) and materials (properties)</a:t>
            </a:r>
          </a:p>
          <a:p>
            <a:r>
              <a:rPr lang="en-GB" dirty="0" smtClean="0"/>
              <a:t>Enhancing </a:t>
            </a:r>
            <a:r>
              <a:rPr lang="en-GB" b="1" dirty="0" smtClean="0"/>
              <a:t>prototyping</a:t>
            </a:r>
            <a:r>
              <a:rPr lang="en-GB" dirty="0" smtClean="0"/>
              <a:t> / </a:t>
            </a:r>
            <a:r>
              <a:rPr lang="en-GB" b="1" dirty="0" smtClean="0"/>
              <a:t>feedback</a:t>
            </a:r>
            <a:r>
              <a:rPr lang="en-GB" dirty="0" smtClean="0"/>
              <a:t> for innovation</a:t>
            </a:r>
          </a:p>
          <a:p>
            <a:r>
              <a:rPr lang="en-GB" dirty="0" smtClean="0"/>
              <a:t>Raising the </a:t>
            </a:r>
            <a:r>
              <a:rPr lang="en-GB" b="1" dirty="0" smtClean="0"/>
              <a:t>visibility</a:t>
            </a:r>
            <a:r>
              <a:rPr lang="en-GB" dirty="0" smtClean="0"/>
              <a:t> of engineering as subject of study?</a:t>
            </a:r>
          </a:p>
          <a:p>
            <a:r>
              <a:rPr lang="en-GB" dirty="0" smtClean="0"/>
              <a:t>Changing the </a:t>
            </a:r>
            <a:r>
              <a:rPr lang="en-GB" b="1" dirty="0" smtClean="0"/>
              <a:t>learning processes</a:t>
            </a:r>
            <a:r>
              <a:rPr lang="en-GB" dirty="0"/>
              <a:t>?</a:t>
            </a:r>
            <a:endParaRPr lang="en-GB" dirty="0" smtClean="0"/>
          </a:p>
          <a:p>
            <a:pPr lvl="1"/>
            <a:r>
              <a:rPr lang="en-GB" dirty="0" smtClean="0"/>
              <a:t>+</a:t>
            </a:r>
            <a:r>
              <a:rPr lang="en-GB" dirty="0" err="1" smtClean="0"/>
              <a:t>ve</a:t>
            </a:r>
            <a:r>
              <a:rPr lang="en-GB" dirty="0" smtClean="0"/>
              <a:t> and -</a:t>
            </a:r>
            <a:r>
              <a:rPr lang="en-GB" dirty="0" err="1" smtClean="0"/>
              <a:t>ve</a:t>
            </a:r>
            <a:endParaRPr lang="en-GB" dirty="0" smtClean="0"/>
          </a:p>
          <a:p>
            <a:pPr lvl="1"/>
            <a:endParaRPr lang="en-US" dirty="0" smtClean="0"/>
          </a:p>
          <a:p>
            <a:endParaRPr lang="en-US" dirty="0"/>
          </a:p>
        </p:txBody>
      </p:sp>
    </p:spTree>
    <p:extLst>
      <p:ext uri="{BB962C8B-B14F-4D97-AF65-F5344CB8AC3E}">
        <p14:creationId xmlns:p14="http://schemas.microsoft.com/office/powerpoint/2010/main" val="7852147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sides of ‘rapid’</a:t>
            </a:r>
            <a:endParaRPr lang="en-US" dirty="0"/>
          </a:p>
        </p:txBody>
      </p:sp>
      <p:sp>
        <p:nvSpPr>
          <p:cNvPr id="3" name="Content Placeholder 2"/>
          <p:cNvSpPr>
            <a:spLocks noGrp="1"/>
          </p:cNvSpPr>
          <p:nvPr>
            <p:ph idx="1"/>
          </p:nvPr>
        </p:nvSpPr>
        <p:spPr>
          <a:xfrm>
            <a:off x="457200" y="1024248"/>
            <a:ext cx="8229600" cy="4525963"/>
          </a:xfrm>
        </p:spPr>
        <p:txBody>
          <a:bodyPr/>
          <a:lstStyle/>
          <a:p>
            <a:r>
              <a:rPr lang="en-US" dirty="0" smtClean="0"/>
              <a:t>Experiment, iterate, improve, learn, ..</a:t>
            </a:r>
          </a:p>
          <a:p>
            <a:r>
              <a:rPr lang="en-US" dirty="0" smtClean="0"/>
              <a:t>But …</a:t>
            </a:r>
          </a:p>
          <a:p>
            <a:endParaRPr lang="en-US" dirty="0"/>
          </a:p>
        </p:txBody>
      </p:sp>
      <p:pic>
        <p:nvPicPr>
          <p:cNvPr id="5" name="Picture 4" descr="Screen Shot 2016-01-07 at 05.48.07.png"/>
          <p:cNvPicPr>
            <a:picLocks noChangeAspect="1"/>
          </p:cNvPicPr>
          <p:nvPr/>
        </p:nvPicPr>
        <p:blipFill rotWithShape="1">
          <a:blip r:embed="rId2" cstate="print">
            <a:extLst>
              <a:ext uri="{28A0092B-C50C-407E-A947-70E740481C1C}">
                <a14:useLocalDpi xmlns:a14="http://schemas.microsoft.com/office/drawing/2010/main" val="0"/>
              </a:ext>
            </a:extLst>
          </a:blip>
          <a:srcRect l="1453" t="7314" r="11990" b="22399"/>
          <a:stretch/>
        </p:blipFill>
        <p:spPr>
          <a:xfrm>
            <a:off x="177194" y="2215236"/>
            <a:ext cx="7914710" cy="4016960"/>
          </a:xfrm>
          <a:prstGeom prst="rect">
            <a:avLst/>
          </a:prstGeom>
        </p:spPr>
      </p:pic>
      <p:pic>
        <p:nvPicPr>
          <p:cNvPr id="4" name="Picture 3" descr="IMG_25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813" y="2348150"/>
            <a:ext cx="2935187" cy="3913583"/>
          </a:xfrm>
          <a:prstGeom prst="rect">
            <a:avLst/>
          </a:prstGeom>
        </p:spPr>
      </p:pic>
      <p:pic>
        <p:nvPicPr>
          <p:cNvPr id="6" name="Picture 5" descr="Screen Shot 2016-01-07 at 05.50.55.png"/>
          <p:cNvPicPr>
            <a:picLocks noChangeAspect="1"/>
          </p:cNvPicPr>
          <p:nvPr/>
        </p:nvPicPr>
        <p:blipFill rotWithShape="1">
          <a:blip r:embed="rId4" cstate="print">
            <a:extLst>
              <a:ext uri="{28A0092B-C50C-407E-A947-70E740481C1C}">
                <a14:useLocalDpi xmlns:a14="http://schemas.microsoft.com/office/drawing/2010/main" val="0"/>
              </a:ext>
            </a:extLst>
          </a:blip>
          <a:srcRect l="5006" t="22560" r="34921" b="30926"/>
          <a:stretch/>
        </p:blipFill>
        <p:spPr>
          <a:xfrm>
            <a:off x="177193" y="2732124"/>
            <a:ext cx="5950800" cy="2879806"/>
          </a:xfrm>
          <a:prstGeom prst="rect">
            <a:avLst/>
          </a:prstGeom>
        </p:spPr>
      </p:pic>
    </p:spTree>
    <p:extLst>
      <p:ext uri="{BB962C8B-B14F-4D97-AF65-F5344CB8AC3E}">
        <p14:creationId xmlns:p14="http://schemas.microsoft.com/office/powerpoint/2010/main" val="14453914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467531" y="3603460"/>
            <a:ext cx="3215024" cy="1399105"/>
            <a:chOff x="5467531" y="3603460"/>
            <a:chExt cx="3215024" cy="1399105"/>
          </a:xfrm>
        </p:grpSpPr>
        <p:pic>
          <p:nvPicPr>
            <p:cNvPr id="16" name="Picture 15"/>
            <p:cNvPicPr>
              <a:picLocks noChangeAspect="1"/>
            </p:cNvPicPr>
            <p:nvPr/>
          </p:nvPicPr>
          <p:blipFill>
            <a:blip r:embed="rId2"/>
            <a:srcRect/>
            <a:stretch>
              <a:fillRect/>
            </a:stretch>
          </p:blipFill>
          <p:spPr bwMode="auto">
            <a:xfrm rot="5400000">
              <a:off x="5511666" y="3559325"/>
              <a:ext cx="1399105" cy="1487376"/>
            </a:xfrm>
            <a:prstGeom prst="rect">
              <a:avLst/>
            </a:prstGeom>
            <a:noFill/>
            <a:ln w="9525">
              <a:noFill/>
              <a:miter lim="800000"/>
              <a:headEnd/>
              <a:tailEnd/>
            </a:ln>
          </p:spPr>
        </p:pic>
        <p:pic>
          <p:nvPicPr>
            <p:cNvPr id="17" name="Picture 16" descr="Scan 14.jpeg"/>
            <p:cNvPicPr>
              <a:picLocks noChangeAspect="1"/>
            </p:cNvPicPr>
            <p:nvPr/>
          </p:nvPicPr>
          <p:blipFill rotWithShape="1">
            <a:blip r:embed="rId3" cstate="email">
              <a:extLst>
                <a:ext uri="{28A0092B-C50C-407E-A947-70E740481C1C}">
                  <a14:useLocalDpi xmlns:a14="http://schemas.microsoft.com/office/drawing/2010/main"/>
                </a:ext>
              </a:extLst>
            </a:blip>
            <a:srcRect t="11339" b="46237"/>
            <a:stretch/>
          </p:blipFill>
          <p:spPr>
            <a:xfrm>
              <a:off x="7050248" y="3721599"/>
              <a:ext cx="1632307" cy="1008469"/>
            </a:xfrm>
            <a:prstGeom prst="rect">
              <a:avLst/>
            </a:prstGeom>
          </p:spPr>
        </p:pic>
      </p:grpSp>
      <p:sp>
        <p:nvSpPr>
          <p:cNvPr id="1945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r>
              <a:rPr lang="en-US" dirty="0" smtClean="0">
                <a:latin typeface="Calibri" charset="0"/>
                <a:ea typeface="ＭＳ Ｐゴシック" charset="0"/>
                <a:cs typeface="Calibri" charset="0"/>
              </a:rPr>
              <a:t>Summary</a:t>
            </a:r>
            <a:endParaRPr lang="en-US" dirty="0">
              <a:latin typeface="Calibri" charset="0"/>
              <a:ea typeface="ＭＳ Ｐゴシック" charset="0"/>
              <a:cs typeface="Calibri" charset="0"/>
            </a:endParaRPr>
          </a:p>
        </p:txBody>
      </p:sp>
      <p:sp>
        <p:nvSpPr>
          <p:cNvPr id="19458" name="Content Placeholder 3"/>
          <p:cNvSpPr>
            <a:spLocks noGrp="1"/>
          </p:cNvSpPr>
          <p:nvPr>
            <p:ph idx="1"/>
          </p:nvPr>
        </p:nvSpPr>
        <p:spPr bwMode="auto">
          <a:xfrm>
            <a:off x="73285" y="1112856"/>
            <a:ext cx="4991546"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6" rIns="91434" bIns="45716" numCol="1" anchor="t" anchorCtr="0" compatLnSpc="1">
            <a:prstTxWarp prst="textNoShape">
              <a:avLst/>
            </a:prstTxWarp>
          </a:bodyPr>
          <a:lstStyle/>
          <a:p>
            <a:pPr marL="514350" indent="-514350">
              <a:spcBef>
                <a:spcPts val="400"/>
              </a:spcBef>
              <a:spcAft>
                <a:spcPts val="400"/>
              </a:spcAft>
              <a:buFont typeface="+mj-lt"/>
              <a:buAutoNum type="arabicPeriod"/>
            </a:pPr>
            <a:r>
              <a:rPr lang="en-US" sz="2800" dirty="0" smtClean="0">
                <a:latin typeface="Calibri" charset="0"/>
                <a:ea typeface="ＭＳ Ｐゴシック" charset="0"/>
                <a:cs typeface="Calibri" charset="0"/>
              </a:rPr>
              <a:t>Background and context</a:t>
            </a:r>
          </a:p>
          <a:p>
            <a:pPr marL="514350" indent="-514350">
              <a:spcBef>
                <a:spcPts val="400"/>
              </a:spcBef>
              <a:spcAft>
                <a:spcPts val="400"/>
              </a:spcAft>
              <a:buFont typeface="+mj-lt"/>
              <a:buAutoNum type="arabicPeriod"/>
            </a:pPr>
            <a:r>
              <a:rPr lang="en-US" sz="2800" dirty="0" smtClean="0">
                <a:latin typeface="Calibri" charset="0"/>
                <a:ea typeface="ＭＳ Ｐゴシック" charset="0"/>
                <a:cs typeface="Calibri" charset="0"/>
              </a:rPr>
              <a:t>Pathways</a:t>
            </a:r>
          </a:p>
          <a:p>
            <a:pPr marL="914368" lvl="1" indent="-514350">
              <a:spcBef>
                <a:spcPts val="400"/>
              </a:spcBef>
              <a:spcAft>
                <a:spcPts val="400"/>
              </a:spcAft>
              <a:buFont typeface="+mj-lt"/>
              <a:buAutoNum type="arabicPeriod"/>
            </a:pPr>
            <a:r>
              <a:rPr lang="en-US" sz="2400" dirty="0" smtClean="0">
                <a:latin typeface="Calibri" charset="0"/>
                <a:ea typeface="ＭＳ Ｐゴシック" charset="0"/>
                <a:cs typeface="Calibri" charset="0"/>
              </a:rPr>
              <a:t>Manufacturing/engineering management</a:t>
            </a:r>
          </a:p>
          <a:p>
            <a:pPr marL="914368" lvl="1" indent="-514350">
              <a:spcBef>
                <a:spcPts val="400"/>
              </a:spcBef>
              <a:spcAft>
                <a:spcPts val="400"/>
              </a:spcAft>
              <a:buFont typeface="+mj-lt"/>
              <a:buAutoNum type="arabicPeriod"/>
            </a:pPr>
            <a:r>
              <a:rPr lang="en-US" sz="2400" dirty="0" smtClean="0">
                <a:latin typeface="Calibri" charset="0"/>
                <a:ea typeface="ＭＳ Ｐゴシック" charset="0"/>
                <a:cs typeface="Calibri" charset="0"/>
              </a:rPr>
              <a:t>Entrepreneurship/innovation for engineers</a:t>
            </a:r>
          </a:p>
          <a:p>
            <a:pPr marL="914368" lvl="1" indent="-514350">
              <a:spcBef>
                <a:spcPts val="400"/>
              </a:spcBef>
              <a:spcAft>
                <a:spcPts val="400"/>
              </a:spcAft>
              <a:buFont typeface="+mj-lt"/>
              <a:buAutoNum type="arabicPeriod"/>
            </a:pPr>
            <a:r>
              <a:rPr lang="en-US" sz="2400" dirty="0" smtClean="0">
                <a:latin typeface="Calibri" charset="0"/>
                <a:ea typeface="ＭＳ Ｐゴシック" charset="0"/>
                <a:cs typeface="Calibri" charset="0"/>
              </a:rPr>
              <a:t>Supply of engineers</a:t>
            </a:r>
          </a:p>
          <a:p>
            <a:pPr marL="514350" indent="-514350">
              <a:spcBef>
                <a:spcPts val="400"/>
              </a:spcBef>
              <a:spcAft>
                <a:spcPts val="400"/>
              </a:spcAft>
              <a:buFont typeface="+mj-lt"/>
              <a:buAutoNum type="arabicPeriod"/>
            </a:pPr>
            <a:r>
              <a:rPr lang="en-US" sz="2800" dirty="0" smtClean="0">
                <a:latin typeface="Calibri" charset="0"/>
                <a:ea typeface="ＭＳ Ｐゴシック" charset="0"/>
                <a:cs typeface="Calibri" charset="0"/>
              </a:rPr>
              <a:t>Possible impacts of 3D printing / AM</a:t>
            </a:r>
          </a:p>
          <a:p>
            <a:pPr marL="514350" indent="-514350">
              <a:spcBef>
                <a:spcPts val="400"/>
              </a:spcBef>
              <a:spcAft>
                <a:spcPts val="400"/>
              </a:spcAft>
              <a:buFont typeface="+mj-lt"/>
              <a:buAutoNum type="arabicPeriod"/>
            </a:pPr>
            <a:r>
              <a:rPr lang="en-US" sz="2800" dirty="0" smtClean="0">
                <a:latin typeface="Calibri" charset="0"/>
                <a:ea typeface="ＭＳ Ｐゴシック" charset="0"/>
                <a:cs typeface="Calibri" charset="0"/>
              </a:rPr>
              <a:t>Conclusions</a:t>
            </a:r>
          </a:p>
          <a:p>
            <a:pPr marL="514350" indent="-514350">
              <a:spcBef>
                <a:spcPts val="400"/>
              </a:spcBef>
              <a:spcAft>
                <a:spcPts val="400"/>
              </a:spcAft>
              <a:buFont typeface="+mj-lt"/>
              <a:buAutoNum type="arabicPeriod"/>
            </a:pPr>
            <a:endParaRPr lang="en-US" sz="2800" dirty="0">
              <a:latin typeface="Calibri" charset="0"/>
              <a:ea typeface="ＭＳ Ｐゴシック" charset="0"/>
              <a:cs typeface="Calibri" charset="0"/>
            </a:endParaRPr>
          </a:p>
        </p:txBody>
      </p:sp>
      <p:grpSp>
        <p:nvGrpSpPr>
          <p:cNvPr id="5" name="Group 4"/>
          <p:cNvGrpSpPr/>
          <p:nvPr/>
        </p:nvGrpSpPr>
        <p:grpSpPr>
          <a:xfrm>
            <a:off x="5123892" y="832870"/>
            <a:ext cx="3898901" cy="1116540"/>
            <a:chOff x="5123892" y="832870"/>
            <a:chExt cx="3898901" cy="1116540"/>
          </a:xfrm>
        </p:grpSpPr>
        <p:pic>
          <p:nvPicPr>
            <p:cNvPr id="3" name="Picture 2"/>
            <p:cNvPicPr>
              <a:picLocks noChangeAspect="1"/>
            </p:cNvPicPr>
            <p:nvPr/>
          </p:nvPicPr>
          <p:blipFill>
            <a:blip r:embed="rId4"/>
            <a:stretch>
              <a:fillRect/>
            </a:stretch>
          </p:blipFill>
          <p:spPr>
            <a:xfrm>
              <a:off x="7534073" y="832870"/>
              <a:ext cx="1488720" cy="1116540"/>
            </a:xfrm>
            <a:prstGeom prst="rect">
              <a:avLst/>
            </a:prstGeom>
          </p:spPr>
        </p:pic>
        <p:pic>
          <p:nvPicPr>
            <p:cNvPr id="6"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23892" y="940311"/>
              <a:ext cx="2273998" cy="89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5653168" y="2078877"/>
            <a:ext cx="3369004" cy="845836"/>
            <a:chOff x="5653168" y="2078877"/>
            <a:chExt cx="3369004" cy="845836"/>
          </a:xfrm>
        </p:grpSpPr>
        <p:pic>
          <p:nvPicPr>
            <p:cNvPr id="8" name="Content Placeholder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486452" y="2078877"/>
              <a:ext cx="1535720" cy="844587"/>
            </a:xfrm>
            <a:prstGeom prst="rect">
              <a:avLst/>
            </a:prstGeom>
          </p:spPr>
        </p:pic>
        <p:pic>
          <p:nvPicPr>
            <p:cNvPr id="9" name="Content Placeholder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653168" y="2078879"/>
              <a:ext cx="1537988" cy="845834"/>
            </a:xfrm>
            <a:prstGeom prst="rect">
              <a:avLst/>
            </a:prstGeom>
          </p:spPr>
        </p:pic>
      </p:grpSp>
      <p:grpSp>
        <p:nvGrpSpPr>
          <p:cNvPr id="4" name="Group 3"/>
          <p:cNvGrpSpPr/>
          <p:nvPr/>
        </p:nvGrpSpPr>
        <p:grpSpPr>
          <a:xfrm>
            <a:off x="4844039" y="3309898"/>
            <a:ext cx="4148606" cy="382171"/>
            <a:chOff x="2555271" y="2010283"/>
            <a:chExt cx="6179218" cy="576975"/>
          </a:xfrm>
        </p:grpSpPr>
        <p:sp>
          <p:nvSpPr>
            <p:cNvPr id="12" name="Rectangle 11"/>
            <p:cNvSpPr/>
            <p:nvPr/>
          </p:nvSpPr>
          <p:spPr>
            <a:xfrm>
              <a:off x="2555271" y="2010283"/>
              <a:ext cx="2499656"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rPr>
                <a:t>Experimentation</a:t>
              </a:r>
              <a:endParaRPr lang="en-US" sz="800" b="1" dirty="0">
                <a:solidFill>
                  <a:schemeClr val="tx1"/>
                </a:solidFill>
              </a:endParaRPr>
            </a:p>
          </p:txBody>
        </p:sp>
        <p:sp>
          <p:nvSpPr>
            <p:cNvPr id="13" name="Rectangle 12"/>
            <p:cNvSpPr/>
            <p:nvPr/>
          </p:nvSpPr>
          <p:spPr>
            <a:xfrm>
              <a:off x="5144719" y="2010283"/>
              <a:ext cx="1843455"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rPr>
                <a:t>Consolidation</a:t>
              </a:r>
              <a:endParaRPr lang="en-US" sz="800" b="1" dirty="0">
                <a:solidFill>
                  <a:schemeClr val="tx1"/>
                </a:solidFill>
              </a:endParaRPr>
            </a:p>
          </p:txBody>
        </p:sp>
        <p:sp>
          <p:nvSpPr>
            <p:cNvPr id="14" name="Rectangle 13"/>
            <p:cNvSpPr/>
            <p:nvPr/>
          </p:nvSpPr>
          <p:spPr>
            <a:xfrm>
              <a:off x="7068558" y="2010283"/>
              <a:ext cx="1665931" cy="576975"/>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rPr>
                <a:t>Institutionalization</a:t>
              </a:r>
              <a:endParaRPr lang="en-US" sz="800" b="1" dirty="0">
                <a:solidFill>
                  <a:schemeClr val="tx1"/>
                </a:solidFill>
              </a:endParaRPr>
            </a:p>
          </p:txBody>
        </p:sp>
      </p:grpSp>
      <p:pic>
        <p:nvPicPr>
          <p:cNvPr id="18" name="Picture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749523" y="4868333"/>
            <a:ext cx="1827228" cy="11866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5714564" y="4864263"/>
            <a:ext cx="2406899" cy="1265015"/>
            <a:chOff x="177195" y="1305116"/>
            <a:chExt cx="8756386" cy="4602170"/>
          </a:xfrm>
        </p:grpSpPr>
        <p:pic>
          <p:nvPicPr>
            <p:cNvPr id="22" name="Picture 21" descr="IMG_2581.jpg"/>
            <p:cNvPicPr>
              <a:picLocks noChangeAspect="1"/>
            </p:cNvPicPr>
            <p:nvPr/>
          </p:nvPicPr>
          <p:blipFill rotWithShape="1">
            <a:blip r:embed="rId9">
              <a:extLst>
                <a:ext uri="{28A0092B-C50C-407E-A947-70E740481C1C}">
                  <a14:useLocalDpi xmlns:a14="http://schemas.microsoft.com/office/drawing/2010/main" val="0"/>
                </a:ext>
              </a:extLst>
            </a:blip>
            <a:srcRect l="4340" r="14202"/>
            <a:stretch/>
          </p:blipFill>
          <p:spPr>
            <a:xfrm>
              <a:off x="177195" y="1305116"/>
              <a:ext cx="8756386" cy="4602170"/>
            </a:xfrm>
            <a:prstGeom prst="rect">
              <a:avLst/>
            </a:prstGeom>
          </p:spPr>
        </p:pic>
        <p:pic>
          <p:nvPicPr>
            <p:cNvPr id="23" name="Picture 22" descr="IMG_2580.jpg"/>
            <p:cNvPicPr>
              <a:picLocks noChangeAspect="1"/>
            </p:cNvPicPr>
            <p:nvPr/>
          </p:nvPicPr>
          <p:blipFill rotWithShape="1">
            <a:blip r:embed="rId10">
              <a:extLst>
                <a:ext uri="{28A0092B-C50C-407E-A947-70E740481C1C}">
                  <a14:useLocalDpi xmlns:a14="http://schemas.microsoft.com/office/drawing/2010/main" val="0"/>
                </a:ext>
              </a:extLst>
            </a:blip>
            <a:srcRect l="14632" t="21396" r="20774" b="68197"/>
            <a:stretch/>
          </p:blipFill>
          <p:spPr>
            <a:xfrm>
              <a:off x="2436431" y="1535897"/>
              <a:ext cx="4812512" cy="1033776"/>
            </a:xfrm>
            <a:prstGeom prst="rect">
              <a:avLst/>
            </a:prstGeom>
          </p:spPr>
        </p:pic>
      </p:grpSp>
      <p:sp>
        <p:nvSpPr>
          <p:cNvPr id="2" name="TextBox 1"/>
          <p:cNvSpPr txBox="1"/>
          <p:nvPr/>
        </p:nvSpPr>
        <p:spPr>
          <a:xfrm>
            <a:off x="8177259" y="5183657"/>
            <a:ext cx="811340" cy="707886"/>
          </a:xfrm>
          <a:prstGeom prst="rect">
            <a:avLst/>
          </a:prstGeom>
          <a:noFill/>
        </p:spPr>
        <p:txBody>
          <a:bodyPr wrap="none" rtlCol="0">
            <a:spAutoFit/>
          </a:bodyPr>
          <a:lstStyle/>
          <a:p>
            <a:r>
              <a:rPr lang="en-US" sz="4000" b="1" dirty="0" smtClean="0"/>
              <a:t>??</a:t>
            </a:r>
            <a:endParaRPr lang="en-US" sz="4000" b="1" dirty="0"/>
          </a:p>
        </p:txBody>
      </p:sp>
    </p:spTree>
    <p:extLst>
      <p:ext uri="{BB962C8B-B14F-4D97-AF65-F5344CB8AC3E}">
        <p14:creationId xmlns:p14="http://schemas.microsoft.com/office/powerpoint/2010/main" val="11056139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5"/>
          <p:cNvSpPr>
            <a:spLocks noGrp="1"/>
          </p:cNvSpPr>
          <p:nvPr>
            <p:ph idx="1"/>
          </p:nvPr>
        </p:nvSpPr>
        <p:spPr>
          <a:xfrm>
            <a:off x="425428" y="1068705"/>
            <a:ext cx="8256711" cy="2341722"/>
          </a:xfrm>
        </p:spPr>
        <p:txBody>
          <a:bodyPr/>
          <a:lstStyle/>
          <a:p>
            <a:pPr marL="0" indent="0">
              <a:buNone/>
            </a:pPr>
            <a:r>
              <a:rPr lang="en-GB" sz="1200" dirty="0">
                <a:solidFill>
                  <a:srgbClr val="006A90"/>
                </a:solidFill>
                <a:latin typeface="Arial" charset="0"/>
                <a:ea typeface="ＭＳ Ｐゴシック" charset="0"/>
                <a:cs typeface="ＭＳ Ｐゴシック" charset="0"/>
              </a:rPr>
              <a:t>Institute for Manufacturing</a:t>
            </a:r>
          </a:p>
          <a:p>
            <a:pPr marL="0" indent="0">
              <a:buNone/>
            </a:pPr>
            <a:r>
              <a:rPr lang="en-GB" sz="1200" dirty="0">
                <a:latin typeface="Arial" charset="0"/>
                <a:ea typeface="ＭＳ Ｐゴシック" charset="0"/>
                <a:cs typeface="ＭＳ Ｐゴシック" charset="0"/>
              </a:rPr>
              <a:t>Department of Engineering</a:t>
            </a:r>
          </a:p>
          <a:p>
            <a:pPr marL="0" indent="0">
              <a:buNone/>
            </a:pPr>
            <a:r>
              <a:rPr lang="en-GB" sz="1200" dirty="0">
                <a:latin typeface="Arial" charset="0"/>
                <a:ea typeface="ＭＳ Ｐゴシック" charset="0"/>
                <a:cs typeface="ＭＳ Ｐゴシック" charset="0"/>
              </a:rPr>
              <a:t>17 Charles Babbage Road</a:t>
            </a:r>
          </a:p>
          <a:p>
            <a:pPr marL="0" indent="0">
              <a:buNone/>
            </a:pPr>
            <a:r>
              <a:rPr lang="en-GB" sz="1200" dirty="0">
                <a:latin typeface="Arial" charset="0"/>
                <a:ea typeface="ＭＳ Ｐゴシック" charset="0"/>
                <a:cs typeface="ＭＳ Ｐゴシック" charset="0"/>
              </a:rPr>
              <a:t>Cambridge, CB3 0FS</a:t>
            </a:r>
          </a:p>
          <a:p>
            <a:pPr marL="0" indent="0">
              <a:buNone/>
            </a:pPr>
            <a:r>
              <a:rPr lang="en-GB" sz="1200" dirty="0">
                <a:latin typeface="Arial" charset="0"/>
                <a:ea typeface="ＭＳ Ｐゴシック" charset="0"/>
                <a:cs typeface="ＭＳ Ｐゴシック" charset="0"/>
              </a:rPr>
              <a:t>United Kingdom</a:t>
            </a:r>
          </a:p>
          <a:p>
            <a:pPr marL="0" indent="0">
              <a:buNone/>
            </a:pPr>
            <a:r>
              <a:rPr lang="en-GB" sz="1200" dirty="0">
                <a:latin typeface="Arial" charset="0"/>
                <a:ea typeface="ＭＳ Ｐゴシック" charset="0"/>
                <a:cs typeface="ＭＳ Ｐゴシック" charset="0"/>
              </a:rPr>
              <a:t> </a:t>
            </a:r>
          </a:p>
          <a:p>
            <a:pPr marL="0" indent="0">
              <a:buNone/>
            </a:pPr>
            <a:r>
              <a:rPr lang="en-GB" sz="1200" dirty="0">
                <a:latin typeface="Arial" charset="0"/>
                <a:ea typeface="ＭＳ Ｐゴシック" charset="0"/>
                <a:cs typeface="ＭＳ Ｐゴシック" charset="0"/>
              </a:rPr>
              <a:t>Call us: +44 (0) 1223 766141</a:t>
            </a:r>
          </a:p>
          <a:p>
            <a:pPr marL="0" indent="0">
              <a:buNone/>
            </a:pPr>
            <a:r>
              <a:rPr lang="en-GB" sz="1200" dirty="0">
                <a:latin typeface="Arial" charset="0"/>
                <a:ea typeface="ＭＳ Ｐゴシック" charset="0"/>
                <a:cs typeface="ＭＳ Ｐゴシック" charset="0"/>
              </a:rPr>
              <a:t>Email us: </a:t>
            </a:r>
            <a:r>
              <a:rPr lang="en-GB" sz="1200" u="sng" dirty="0" err="1">
                <a:solidFill>
                  <a:srgbClr val="006A90"/>
                </a:solidFill>
                <a:latin typeface="Arial" charset="0"/>
                <a:ea typeface="ＭＳ Ｐゴシック" charset="0"/>
                <a:cs typeface="ＭＳ Ｐゴシック" charset="0"/>
              </a:rPr>
              <a:t>ifm-enquiries@eng.cam.ac.uk</a:t>
            </a:r>
            <a:endParaRPr lang="en-GB" sz="1200" u="sng" dirty="0">
              <a:solidFill>
                <a:srgbClr val="006A90"/>
              </a:solidFill>
              <a:latin typeface="Arial" charset="0"/>
              <a:ea typeface="ＭＳ Ｐゴシック" charset="0"/>
              <a:cs typeface="ＭＳ Ｐゴシック" charset="0"/>
            </a:endParaRPr>
          </a:p>
        </p:txBody>
      </p:sp>
      <p:sp>
        <p:nvSpPr>
          <p:cNvPr id="4" name="Content Placeholder 4"/>
          <p:cNvSpPr txBox="1">
            <a:spLocks/>
          </p:cNvSpPr>
          <p:nvPr/>
        </p:nvSpPr>
        <p:spPr>
          <a:xfrm>
            <a:off x="4225915" y="1068705"/>
            <a:ext cx="4860797" cy="324327"/>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smtClean="0">
                <a:latin typeface="Arial" panose="020B0604020202020204" pitchFamily="34" charset="0"/>
                <a:ea typeface="+mn-ea"/>
                <a:cs typeface="Arial" pitchFamily="34" charset="0"/>
              </a:rPr>
              <a:t>@</a:t>
            </a:r>
            <a:r>
              <a:rPr lang="en-GB" sz="1200" dirty="0" err="1">
                <a:latin typeface="Arial" panose="020B0604020202020204" pitchFamily="34" charset="0"/>
                <a:ea typeface="+mn-ea"/>
                <a:cs typeface="Arial" pitchFamily="34" charset="0"/>
              </a:rPr>
              <a:t>ifmcambridge</a:t>
            </a:r>
            <a:endParaRPr lang="en-GB" sz="1200" dirty="0">
              <a:latin typeface="Arial" panose="020B0604020202020204" pitchFamily="34" charset="0"/>
              <a:ea typeface="+mn-ea"/>
              <a:cs typeface="Arial" pitchFamily="34" charset="0"/>
            </a:endParaRPr>
          </a:p>
          <a:p>
            <a:pPr marL="259232" indent="-259232" algn="l" eaLnBrk="1" fontAlgn="auto" hangingPunct="1">
              <a:spcBef>
                <a:spcPct val="20000"/>
              </a:spcBef>
              <a:spcAft>
                <a:spcPts val="0"/>
              </a:spcAft>
              <a:defRPr/>
            </a:pPr>
            <a:r>
              <a:rPr lang="en-GB" sz="1200" dirty="0">
                <a:latin typeface="Arial" panose="020B0604020202020204" pitchFamily="34" charset="0"/>
                <a:ea typeface="+mn-ea"/>
                <a:cs typeface="Arial" pitchFamily="34" charset="0"/>
              </a:rPr>
              <a:t>		</a:t>
            </a:r>
            <a:endParaRPr lang="en-GB" sz="900" dirty="0">
              <a:latin typeface="Arial" panose="020B0604020202020204" pitchFamily="34" charset="0"/>
              <a:ea typeface="+mn-ea"/>
              <a:cs typeface="Arial" pitchFamily="34" charset="0"/>
            </a:endParaRPr>
          </a:p>
        </p:txBody>
      </p:sp>
      <p:sp>
        <p:nvSpPr>
          <p:cNvPr id="9" name="Content Placeholder 4"/>
          <p:cNvSpPr txBox="1">
            <a:spLocks/>
          </p:cNvSpPr>
          <p:nvPr/>
        </p:nvSpPr>
        <p:spPr>
          <a:xfrm>
            <a:off x="4225915" y="1393032"/>
            <a:ext cx="4860797" cy="388620"/>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err="1" smtClean="0">
                <a:latin typeface="Arial" panose="020B0604020202020204" pitchFamily="34" charset="0"/>
                <a:ea typeface="+mn-ea"/>
                <a:cs typeface="Arial" pitchFamily="34" charset="0"/>
              </a:rPr>
              <a:t>facebook.com</a:t>
            </a:r>
            <a:r>
              <a:rPr lang="en-GB" sz="1200" dirty="0">
                <a:latin typeface="Arial" panose="020B0604020202020204" pitchFamily="34" charset="0"/>
                <a:ea typeface="+mn-ea"/>
                <a:cs typeface="Arial" pitchFamily="34" charset="0"/>
              </a:rPr>
              <a:t>/</a:t>
            </a:r>
            <a:r>
              <a:rPr lang="en-GB" sz="1200" dirty="0" err="1">
                <a:latin typeface="Arial" panose="020B0604020202020204" pitchFamily="34" charset="0"/>
                <a:ea typeface="+mn-ea"/>
                <a:cs typeface="Arial" pitchFamily="34" charset="0"/>
              </a:rPr>
              <a:t>ifmcambridge</a:t>
            </a:r>
            <a:endParaRPr lang="en-GB" sz="1200" dirty="0">
              <a:latin typeface="Arial" panose="020B0604020202020204" pitchFamily="34" charset="0"/>
              <a:ea typeface="+mn-ea"/>
              <a:cs typeface="Arial" pitchFamily="34" charset="0"/>
            </a:endParaRPr>
          </a:p>
          <a:p>
            <a:pPr marL="259232" indent="-259232" algn="l" eaLnBrk="1" fontAlgn="auto" hangingPunct="1">
              <a:spcBef>
                <a:spcPct val="20000"/>
              </a:spcBef>
              <a:spcAft>
                <a:spcPts val="0"/>
              </a:spcAft>
              <a:defRPr/>
            </a:pPr>
            <a:endParaRPr lang="en-GB" sz="1200" dirty="0">
              <a:latin typeface="Arial" panose="020B0604020202020204" pitchFamily="34" charset="0"/>
              <a:ea typeface="+mn-ea"/>
              <a:cs typeface="Arial" pitchFamily="34" charset="0"/>
            </a:endParaRPr>
          </a:p>
          <a:p>
            <a:pPr marL="259232" indent="-259232" algn="l" eaLnBrk="1" fontAlgn="auto" hangingPunct="1">
              <a:spcBef>
                <a:spcPct val="20000"/>
              </a:spcBef>
              <a:spcAft>
                <a:spcPts val="0"/>
              </a:spcAft>
              <a:defRPr/>
            </a:pPr>
            <a:r>
              <a:rPr lang="en-GB" sz="1200" dirty="0">
                <a:latin typeface="Arial" panose="020B0604020202020204" pitchFamily="34" charset="0"/>
                <a:ea typeface="+mn-ea"/>
                <a:cs typeface="Arial" pitchFamily="34" charset="0"/>
              </a:rPr>
              <a:t>		</a:t>
            </a:r>
            <a:endParaRPr lang="en-GB" sz="900" dirty="0">
              <a:latin typeface="Arial" panose="020B0604020202020204" pitchFamily="34" charset="0"/>
              <a:ea typeface="+mn-ea"/>
              <a:cs typeface="Arial" pitchFamily="34" charset="0"/>
            </a:endParaRPr>
          </a:p>
        </p:txBody>
      </p:sp>
      <p:sp>
        <p:nvSpPr>
          <p:cNvPr id="10" name="Content Placeholder 4"/>
          <p:cNvSpPr txBox="1">
            <a:spLocks/>
          </p:cNvSpPr>
          <p:nvPr/>
        </p:nvSpPr>
        <p:spPr>
          <a:xfrm>
            <a:off x="4225915" y="1717358"/>
            <a:ext cx="4860797" cy="322898"/>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err="1" smtClean="0">
                <a:latin typeface="Arial" panose="020B0604020202020204" pitchFamily="34" charset="0"/>
                <a:ea typeface="+mn-ea"/>
                <a:cs typeface="Arial" pitchFamily="34" charset="0"/>
              </a:rPr>
              <a:t>linkedin.com</a:t>
            </a:r>
            <a:r>
              <a:rPr lang="en-GB" sz="1200" dirty="0">
                <a:latin typeface="Arial" panose="020B0604020202020204" pitchFamily="34" charset="0"/>
                <a:ea typeface="+mn-ea"/>
                <a:cs typeface="Arial" pitchFamily="34" charset="0"/>
              </a:rPr>
              <a:t>/company/institute-for-manufacturing</a:t>
            </a:r>
          </a:p>
          <a:p>
            <a:pPr marL="259232" indent="-259232" algn="l" eaLnBrk="1" fontAlgn="auto" hangingPunct="1">
              <a:spcBef>
                <a:spcPct val="20000"/>
              </a:spcBef>
              <a:spcAft>
                <a:spcPts val="0"/>
              </a:spcAft>
              <a:defRPr/>
            </a:pPr>
            <a:r>
              <a:rPr lang="en-GB" sz="1200" b="1" dirty="0">
                <a:latin typeface="Arial" panose="020B0604020202020204" pitchFamily="34" charset="0"/>
                <a:ea typeface="+mn-ea"/>
                <a:cs typeface="Arial" pitchFamily="34" charset="0"/>
              </a:rPr>
              <a:t>	</a:t>
            </a:r>
            <a:r>
              <a:rPr lang="en-GB" sz="1200" dirty="0">
                <a:latin typeface="Arial" panose="020B0604020202020204" pitchFamily="34" charset="0"/>
                <a:ea typeface="+mn-ea"/>
                <a:cs typeface="Arial" pitchFamily="34" charset="0"/>
              </a:rPr>
              <a:t>	</a:t>
            </a:r>
          </a:p>
          <a:p>
            <a:pPr marL="259232" indent="-259232" algn="l" eaLnBrk="1" fontAlgn="auto" hangingPunct="1">
              <a:spcBef>
                <a:spcPct val="20000"/>
              </a:spcBef>
              <a:spcAft>
                <a:spcPts val="0"/>
              </a:spcAft>
              <a:defRPr/>
            </a:pPr>
            <a:endParaRPr lang="en-GB" sz="900" dirty="0">
              <a:latin typeface="Arial" panose="020B0604020202020204" pitchFamily="34" charset="0"/>
              <a:ea typeface="+mn-ea"/>
              <a:cs typeface="Arial" pitchFamily="34" charset="0"/>
            </a:endParaRPr>
          </a:p>
        </p:txBody>
      </p:sp>
      <p:sp>
        <p:nvSpPr>
          <p:cNvPr id="11" name="Content Placeholder 4"/>
          <p:cNvSpPr txBox="1">
            <a:spLocks/>
          </p:cNvSpPr>
          <p:nvPr/>
        </p:nvSpPr>
        <p:spPr>
          <a:xfrm>
            <a:off x="4225915" y="2040255"/>
            <a:ext cx="4860797" cy="324327"/>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a:latin typeface="Arial" panose="020B0604020202020204" pitchFamily="34" charset="0"/>
                <a:ea typeface="+mn-ea"/>
                <a:cs typeface="Arial" pitchFamily="34" charset="0"/>
              </a:rPr>
              <a:t>youtube.com/</a:t>
            </a:r>
            <a:r>
              <a:rPr lang="en-GB" sz="1200" dirty="0" err="1">
                <a:latin typeface="Arial" panose="020B0604020202020204" pitchFamily="34" charset="0"/>
                <a:ea typeface="+mn-ea"/>
                <a:cs typeface="Arial" pitchFamily="34" charset="0"/>
              </a:rPr>
              <a:t>ifmcambridge</a:t>
            </a:r>
            <a:endParaRPr lang="en-GB" sz="1200" dirty="0">
              <a:latin typeface="Arial" panose="020B0604020202020204" pitchFamily="34" charset="0"/>
              <a:ea typeface="+mn-ea"/>
              <a:cs typeface="Arial" pitchFamily="34" charset="0"/>
            </a:endParaRPr>
          </a:p>
          <a:p>
            <a:pPr marL="259232" indent="-259232" algn="l" eaLnBrk="1" fontAlgn="auto" hangingPunct="1">
              <a:spcBef>
                <a:spcPct val="20000"/>
              </a:spcBef>
              <a:spcAft>
                <a:spcPts val="0"/>
              </a:spcAft>
              <a:defRPr/>
            </a:pPr>
            <a:endParaRPr lang="en-GB" sz="900" dirty="0">
              <a:latin typeface="Arial" panose="020B0604020202020204" pitchFamily="34" charset="0"/>
              <a:ea typeface="+mn-ea"/>
              <a:cs typeface="Arial" pitchFamily="34" charset="0"/>
            </a:endParaRPr>
          </a:p>
        </p:txBody>
      </p:sp>
      <p:sp>
        <p:nvSpPr>
          <p:cNvPr id="13" name="Content Placeholder 4"/>
          <p:cNvSpPr txBox="1">
            <a:spLocks/>
          </p:cNvSpPr>
          <p:nvPr/>
        </p:nvSpPr>
        <p:spPr>
          <a:xfrm>
            <a:off x="4225915" y="2400300"/>
            <a:ext cx="4860797" cy="324327"/>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a:latin typeface="Arial" panose="020B0604020202020204" pitchFamily="34" charset="0"/>
                <a:ea typeface="+mn-ea"/>
                <a:cs typeface="Arial" pitchFamily="34" charset="0"/>
              </a:rPr>
              <a:t>plus.google.com/+</a:t>
            </a:r>
            <a:r>
              <a:rPr lang="en-GB" sz="1200" dirty="0" err="1">
                <a:latin typeface="Arial" panose="020B0604020202020204" pitchFamily="34" charset="0"/>
                <a:ea typeface="+mn-ea"/>
                <a:cs typeface="Arial" pitchFamily="34" charset="0"/>
              </a:rPr>
              <a:t>ifmcambridge</a:t>
            </a:r>
            <a:r>
              <a:rPr lang="en-GB" sz="1200" dirty="0">
                <a:latin typeface="Arial" panose="020B0604020202020204" pitchFamily="34" charset="0"/>
                <a:ea typeface="+mn-ea"/>
                <a:cs typeface="Arial" pitchFamily="34" charset="0"/>
              </a:rPr>
              <a:t>/</a:t>
            </a:r>
            <a:endParaRPr lang="en-GB" sz="900" dirty="0">
              <a:latin typeface="Arial" panose="020B0604020202020204" pitchFamily="34" charset="0"/>
              <a:ea typeface="+mn-ea"/>
              <a:cs typeface="Arial" pitchFamily="34" charset="0"/>
            </a:endParaRPr>
          </a:p>
        </p:txBody>
      </p:sp>
      <p:sp>
        <p:nvSpPr>
          <p:cNvPr id="15" name="Rectangle 43"/>
          <p:cNvSpPr txBox="1">
            <a:spLocks noChangeArrowheads="1"/>
          </p:cNvSpPr>
          <p:nvPr/>
        </p:nvSpPr>
        <p:spPr>
          <a:xfrm>
            <a:off x="342914" y="158592"/>
            <a:ext cx="6269957" cy="647223"/>
          </a:xfrm>
          <a:prstGeom prst="rect">
            <a:avLst/>
          </a:prstGeom>
        </p:spPr>
        <p:txBody>
          <a:bodyPr lIns="69129" tIns="34564" rIns="69129" bIns="34564"/>
          <a:lstStyle>
            <a:lvl1pPr algn="l" defTabSz="1001713" rtl="0" eaLnBrk="0" fontAlgn="base" hangingPunct="0">
              <a:spcBef>
                <a:spcPct val="0"/>
              </a:spcBef>
              <a:spcAft>
                <a:spcPct val="0"/>
              </a:spcAft>
              <a:defRPr sz="3100" b="1">
                <a:solidFill>
                  <a:srgbClr val="006A90"/>
                </a:solidFill>
                <a:latin typeface="+mj-lt"/>
                <a:ea typeface="ＭＳ Ｐゴシック" charset="-128"/>
                <a:cs typeface="ＭＳ Ｐゴシック" charset="-128"/>
              </a:defRPr>
            </a:lvl1pPr>
            <a:lvl2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2pPr>
            <a:lvl3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3pPr>
            <a:lvl4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4pPr>
            <a:lvl5pPr algn="l" defTabSz="1001713" rtl="0" eaLnBrk="0" fontAlgn="base" hangingPunct="0">
              <a:spcBef>
                <a:spcPct val="0"/>
              </a:spcBef>
              <a:spcAft>
                <a:spcPct val="0"/>
              </a:spcAft>
              <a:defRPr sz="3100" b="1">
                <a:solidFill>
                  <a:srgbClr val="006A90"/>
                </a:solidFill>
                <a:latin typeface="Arial" charset="0"/>
                <a:ea typeface="ＭＳ Ｐゴシック" charset="-128"/>
                <a:cs typeface="ＭＳ Ｐゴシック" charset="-128"/>
              </a:defRPr>
            </a:lvl5pPr>
            <a:lvl6pPr marL="457200" algn="l" defTabSz="1001713" rtl="0" fontAlgn="base">
              <a:spcBef>
                <a:spcPct val="0"/>
              </a:spcBef>
              <a:spcAft>
                <a:spcPct val="0"/>
              </a:spcAft>
              <a:defRPr sz="3100" b="1">
                <a:solidFill>
                  <a:schemeClr val="tx1"/>
                </a:solidFill>
                <a:latin typeface="Arial" charset="0"/>
              </a:defRPr>
            </a:lvl6pPr>
            <a:lvl7pPr marL="914400" algn="l" defTabSz="1001713" rtl="0" fontAlgn="base">
              <a:spcBef>
                <a:spcPct val="0"/>
              </a:spcBef>
              <a:spcAft>
                <a:spcPct val="0"/>
              </a:spcAft>
              <a:defRPr sz="3100" b="1">
                <a:solidFill>
                  <a:schemeClr val="tx1"/>
                </a:solidFill>
                <a:latin typeface="Arial" charset="0"/>
              </a:defRPr>
            </a:lvl7pPr>
            <a:lvl8pPr marL="1371600" algn="l" defTabSz="1001713" rtl="0" fontAlgn="base">
              <a:spcBef>
                <a:spcPct val="0"/>
              </a:spcBef>
              <a:spcAft>
                <a:spcPct val="0"/>
              </a:spcAft>
              <a:defRPr sz="3100" b="1">
                <a:solidFill>
                  <a:schemeClr val="tx1"/>
                </a:solidFill>
                <a:latin typeface="Arial" charset="0"/>
              </a:defRPr>
            </a:lvl8pPr>
            <a:lvl9pPr marL="1828800" algn="l" defTabSz="1001713" rtl="0" fontAlgn="base">
              <a:spcBef>
                <a:spcPct val="0"/>
              </a:spcBef>
              <a:spcAft>
                <a:spcPct val="0"/>
              </a:spcAft>
              <a:defRPr sz="3100" b="1">
                <a:solidFill>
                  <a:schemeClr val="tx1"/>
                </a:solidFill>
                <a:latin typeface="Arial" charset="0"/>
              </a:defRPr>
            </a:lvl9pPr>
          </a:lstStyle>
          <a:p>
            <a:pPr eaLnBrk="1" hangingPunct="1">
              <a:defRPr/>
            </a:pPr>
            <a:r>
              <a:rPr lang="en-GB" altLang="en-US" sz="3000" kern="0" dirty="0">
                <a:ea typeface="ＭＳ Ｐゴシック" panose="020B0600070205080204" pitchFamily="34" charset="-128"/>
              </a:rPr>
              <a:t>Contact</a:t>
            </a:r>
          </a:p>
        </p:txBody>
      </p:sp>
      <p:pic>
        <p:nvPicPr>
          <p:cNvPr id="32781" name="Picture 5"/>
          <p:cNvPicPr>
            <a:picLocks noChangeAspect="1"/>
          </p:cNvPicPr>
          <p:nvPr/>
        </p:nvPicPr>
        <p:blipFill>
          <a:blip r:embed="rId2" cstate="email">
            <a:extLst>
              <a:ext uri="{28A0092B-C50C-407E-A947-70E740481C1C}">
                <a14:useLocalDpi xmlns:a14="http://schemas.microsoft.com/office/drawing/2010/main"/>
              </a:ext>
            </a:extLst>
          </a:blip>
          <a:srcRect r="-347"/>
          <a:stretch>
            <a:fillRect/>
          </a:stretch>
        </p:blipFill>
        <p:spPr bwMode="auto">
          <a:xfrm>
            <a:off x="0" y="3751132"/>
            <a:ext cx="9190079" cy="229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4"/>
          <p:cNvSpPr txBox="1">
            <a:spLocks/>
          </p:cNvSpPr>
          <p:nvPr/>
        </p:nvSpPr>
        <p:spPr>
          <a:xfrm>
            <a:off x="4225915" y="2740343"/>
            <a:ext cx="4860797" cy="324327"/>
          </a:xfrm>
          <a:prstGeom prst="rect">
            <a:avLst/>
          </a:prstGeom>
        </p:spPr>
        <p:txBody>
          <a:bodyPr lIns="69129" tIns="34564" rIns="69129" bIns="34564"/>
          <a:lstStyle/>
          <a:p>
            <a:pPr marL="259232" indent="-259232" algn="l" eaLnBrk="1" fontAlgn="auto" hangingPunct="1">
              <a:spcBef>
                <a:spcPct val="20000"/>
              </a:spcBef>
              <a:spcAft>
                <a:spcPts val="0"/>
              </a:spcAft>
              <a:defRPr/>
            </a:pPr>
            <a:r>
              <a:rPr lang="en-GB" sz="1200" dirty="0" smtClean="0">
                <a:latin typeface="Arial" panose="020B0604020202020204" pitchFamily="34" charset="0"/>
                <a:ea typeface="+mn-ea"/>
                <a:cs typeface="Arial" pitchFamily="34" charset="0"/>
              </a:rPr>
              <a:t>@</a:t>
            </a:r>
            <a:r>
              <a:rPr lang="en-GB" sz="1200" dirty="0" err="1">
                <a:latin typeface="Arial" panose="020B0604020202020204" pitchFamily="34" charset="0"/>
                <a:ea typeface="+mn-ea"/>
                <a:cs typeface="Arial" pitchFamily="34" charset="0"/>
              </a:rPr>
              <a:t>ifmcambridge</a:t>
            </a:r>
            <a:endParaRPr lang="en-GB" sz="1200" dirty="0">
              <a:latin typeface="Arial" panose="020B0604020202020204" pitchFamily="34" charset="0"/>
              <a:ea typeface="+mn-ea"/>
              <a:cs typeface="Arial" pitchFamily="34" charset="0"/>
            </a:endParaRPr>
          </a:p>
          <a:p>
            <a:pPr marL="259232" indent="-259232" algn="l" eaLnBrk="1" fontAlgn="auto" hangingPunct="1">
              <a:spcBef>
                <a:spcPct val="20000"/>
              </a:spcBef>
              <a:spcAft>
                <a:spcPts val="0"/>
              </a:spcAft>
              <a:defRPr/>
            </a:pPr>
            <a:r>
              <a:rPr lang="en-GB" sz="1200" dirty="0">
                <a:latin typeface="Arial" panose="020B0604020202020204" pitchFamily="34" charset="0"/>
                <a:ea typeface="+mn-ea"/>
                <a:cs typeface="Arial" pitchFamily="34" charset="0"/>
              </a:rPr>
              <a:t>		</a:t>
            </a:r>
            <a:endParaRPr lang="en-GB" sz="900" dirty="0">
              <a:latin typeface="Arial" panose="020B0604020202020204" pitchFamily="34" charset="0"/>
              <a:ea typeface="+mn-ea"/>
              <a:cs typeface="Arial" pitchFamily="34" charset="0"/>
            </a:endParaRPr>
          </a:p>
        </p:txBody>
      </p:sp>
      <p:pic>
        <p:nvPicPr>
          <p:cNvPr id="17" name="Picture 4" descr="tweet, twitter, xcxcvxcv ico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9793" y="95116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facebook, fb, social media icon">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9793" y="1311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48x48, linkedin icon">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59793" y="167188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youtube icon">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859793" y="203066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859793" y="243071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Instagram">
            <a:hlinkClick r:id="rId12" tooltip="&quot;Instagram&quo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853443" y="2838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005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5762" y="2651760"/>
            <a:ext cx="7630896" cy="1490187"/>
            <a:chOff x="295762" y="2651760"/>
            <a:chExt cx="7630896" cy="1490187"/>
          </a:xfrm>
        </p:grpSpPr>
        <p:pic>
          <p:nvPicPr>
            <p:cNvPr id="52" name="Picture 6" descr="http://www.ifm.eng.cam.ac.uk/files/thumbs/Education_thumbs/Postgra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1766" y="3298984"/>
              <a:ext cx="486508" cy="328613"/>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8" descr="http://www.ifm.eng.cam.ac.uk/files/thumbs/Education_thumbs/IfMweb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96259" y="3298984"/>
              <a:ext cx="479007"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 descr="http://www.ifm.eng.cam.ac.uk/files/thumbs/Education_thumbs/ISM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7638" y="3298984"/>
              <a:ext cx="485437" cy="330041"/>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www.ifm.eng.cam.ac.uk/files/thumbs/Education_thumbs/MET_hom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5629" y="3298984"/>
              <a:ext cx="480079"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4" descr="http://www.ifm.eng.cam.ac.uk/uploads/Main_Images/ISMM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7197" y="3298985"/>
              <a:ext cx="485436" cy="332898"/>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Box 39"/>
            <p:cNvSpPr txBox="1">
              <a:spLocks noChangeArrowheads="1"/>
            </p:cNvSpPr>
            <p:nvPr/>
          </p:nvSpPr>
          <p:spPr bwMode="auto">
            <a:xfrm>
              <a:off x="295762" y="2651760"/>
              <a:ext cx="2170202" cy="37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a:solidFill>
                    <a:srgbClr val="006A90"/>
                  </a:solidFill>
                </a:rPr>
                <a:t>EDUCATION</a:t>
              </a:r>
            </a:p>
          </p:txBody>
        </p:sp>
        <p:sp>
          <p:nvSpPr>
            <p:cNvPr id="24599" name="TextBox 39"/>
            <p:cNvSpPr txBox="1">
              <a:spLocks noChangeArrowheads="1"/>
            </p:cNvSpPr>
            <p:nvPr/>
          </p:nvSpPr>
          <p:spPr bwMode="auto">
            <a:xfrm>
              <a:off x="1284664" y="3687604"/>
              <a:ext cx="1328988"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dirty="0">
                  <a:solidFill>
                    <a:srgbClr val="006A90"/>
                  </a:solidFill>
                </a:rPr>
                <a:t>Undergraduate</a:t>
              </a:r>
            </a:p>
          </p:txBody>
        </p:sp>
        <p:sp>
          <p:nvSpPr>
            <p:cNvPr id="24600" name="TextBox 39"/>
            <p:cNvSpPr txBox="1">
              <a:spLocks noChangeArrowheads="1"/>
            </p:cNvSpPr>
            <p:nvPr/>
          </p:nvSpPr>
          <p:spPr bwMode="auto">
            <a:xfrm>
              <a:off x="2774384" y="3687604"/>
              <a:ext cx="1117683"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solidFill>
                    <a:srgbClr val="006A90"/>
                  </a:solidFill>
                </a:rPr>
                <a:t>Postgraduate</a:t>
              </a:r>
            </a:p>
          </p:txBody>
        </p:sp>
        <p:sp>
          <p:nvSpPr>
            <p:cNvPr id="24601" name="TextBox 39"/>
            <p:cNvSpPr txBox="1">
              <a:spLocks noChangeArrowheads="1"/>
            </p:cNvSpPr>
            <p:nvPr/>
          </p:nvSpPr>
          <p:spPr bwMode="auto">
            <a:xfrm>
              <a:off x="6419982" y="3687604"/>
              <a:ext cx="1506676" cy="43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solidFill>
                    <a:srgbClr val="006A90"/>
                  </a:solidFill>
                </a:rPr>
                <a:t>Executive education</a:t>
              </a:r>
            </a:p>
          </p:txBody>
        </p:sp>
        <p:cxnSp>
          <p:nvCxnSpPr>
            <p:cNvPr id="24602" name="Straight Arrow Connector 33"/>
            <p:cNvCxnSpPr>
              <a:cxnSpLocks noChangeShapeType="1"/>
            </p:cNvCxnSpPr>
            <p:nvPr/>
          </p:nvCxnSpPr>
          <p:spPr bwMode="auto">
            <a:xfrm>
              <a:off x="1509891" y="4141947"/>
              <a:ext cx="6271028" cy="0"/>
            </a:xfrm>
            <a:prstGeom prst="straightConnector1">
              <a:avLst/>
            </a:prstGeom>
            <a:noFill/>
            <a:ln w="349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604" name="TextBox 39"/>
            <p:cNvSpPr txBox="1">
              <a:spLocks noChangeArrowheads="1"/>
            </p:cNvSpPr>
            <p:nvPr/>
          </p:nvSpPr>
          <p:spPr bwMode="auto">
            <a:xfrm>
              <a:off x="3941442" y="3687604"/>
              <a:ext cx="1117683"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dirty="0">
                  <a:solidFill>
                    <a:srgbClr val="006A90"/>
                  </a:solidFill>
                </a:rPr>
                <a:t>PhD</a:t>
              </a:r>
            </a:p>
          </p:txBody>
        </p:sp>
        <p:sp>
          <p:nvSpPr>
            <p:cNvPr id="24605" name="TextBox 39"/>
            <p:cNvSpPr txBox="1">
              <a:spLocks noChangeArrowheads="1"/>
            </p:cNvSpPr>
            <p:nvPr/>
          </p:nvSpPr>
          <p:spPr bwMode="auto">
            <a:xfrm>
              <a:off x="5027591" y="3687604"/>
              <a:ext cx="1506676"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dirty="0">
                  <a:solidFill>
                    <a:srgbClr val="006A90"/>
                  </a:solidFill>
                </a:rPr>
                <a:t>Open courses</a:t>
              </a:r>
            </a:p>
          </p:txBody>
        </p:sp>
      </p:grpSp>
      <p:grpSp>
        <p:nvGrpSpPr>
          <p:cNvPr id="3" name="Group 2"/>
          <p:cNvGrpSpPr/>
          <p:nvPr/>
        </p:nvGrpSpPr>
        <p:grpSpPr>
          <a:xfrm>
            <a:off x="295762" y="1160145"/>
            <a:ext cx="7581602" cy="1361599"/>
            <a:chOff x="295762" y="1160145"/>
            <a:chExt cx="7581602" cy="1361599"/>
          </a:xfrm>
        </p:grpSpPr>
        <p:pic>
          <p:nvPicPr>
            <p:cNvPr id="33" name="Picture 8" descr="http://www.ifm.eng.cam.ac.uk/files/thumbs/Research_thumbs/SIS_Cover_Thimb.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13447" y="1678782"/>
              <a:ext cx="483293"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descr="http://www.ifm.eng.cam.ac.uk/uploads/Main_Images/DIAL_Ne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90219" y="1678782"/>
              <a:ext cx="486508" cy="331470"/>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http://www.ifm.eng.cam.ac.uk/uploads/Main_Images/Netted_globe.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86028" y="1678782"/>
              <a:ext cx="486508" cy="325755"/>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descr="http://www.ifm.eng.cam.ac.uk/files/thumbs/Research_thumbs/Design_Management.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82908" y="1678782"/>
              <a:ext cx="477936"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www.ifm.eng.cam.ac.uk/files/thumbs/Research_thumbs/Main_Pagev2.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24950" y="1678782"/>
              <a:ext cx="484365"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http://www.ifm.eng.cam.ac.uk/files/thumbs/Research_thumbs/Inkjet.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59680" y="1678782"/>
              <a:ext cx="485437" cy="325755"/>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descr="http://www.ifm.eng.cam.ac.uk/files/thumbs/Research_thumbs/Technology_Enterprise.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017638" y="1678782"/>
              <a:ext cx="483294"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http://www.ifm.eng.cam.ac.uk/files/thumbs/Research_thumbs/Strategy_and_performance.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155489" y="1678782"/>
              <a:ext cx="484365"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http://www.ifm.eng.cam.ac.uk/files/thumbs/Research_thumbs/Technology_management.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551297" y="1678782"/>
              <a:ext cx="486508"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294411" y="1678782"/>
              <a:ext cx="486508" cy="315753"/>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http://www.ifm.eng.cam.ac.uk/uploads/Main_Images/IFM-003.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620758" y="1678782"/>
              <a:ext cx="492938" cy="324326"/>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Box 27"/>
            <p:cNvSpPr txBox="1">
              <a:spLocks noChangeArrowheads="1"/>
            </p:cNvSpPr>
            <p:nvPr/>
          </p:nvSpPr>
          <p:spPr bwMode="auto">
            <a:xfrm>
              <a:off x="4183544" y="2131695"/>
              <a:ext cx="1043708"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solidFill>
                    <a:srgbClr val="006A90"/>
                  </a:solidFill>
                </a:rPr>
                <a:t>Technology</a:t>
              </a:r>
            </a:p>
          </p:txBody>
        </p:sp>
        <p:cxnSp>
          <p:nvCxnSpPr>
            <p:cNvPr id="24594" name="Straight Arrow Connector 33"/>
            <p:cNvCxnSpPr>
              <a:cxnSpLocks noChangeShapeType="1"/>
            </p:cNvCxnSpPr>
            <p:nvPr/>
          </p:nvCxnSpPr>
          <p:spPr bwMode="auto">
            <a:xfrm>
              <a:off x="1509891" y="2521744"/>
              <a:ext cx="6271028" cy="0"/>
            </a:xfrm>
            <a:prstGeom prst="straightConnector1">
              <a:avLst/>
            </a:prstGeom>
            <a:noFill/>
            <a:ln w="349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595" name="TextBox 39"/>
            <p:cNvSpPr txBox="1">
              <a:spLocks noChangeArrowheads="1"/>
            </p:cNvSpPr>
            <p:nvPr/>
          </p:nvSpPr>
          <p:spPr bwMode="auto">
            <a:xfrm>
              <a:off x="1413447" y="2131695"/>
              <a:ext cx="1095490"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dirty="0">
                  <a:solidFill>
                    <a:srgbClr val="006A90"/>
                  </a:solidFill>
                </a:rPr>
                <a:t>Management</a:t>
              </a:r>
            </a:p>
          </p:txBody>
        </p:sp>
        <p:sp>
          <p:nvSpPr>
            <p:cNvPr id="24596" name="TextBox 43"/>
            <p:cNvSpPr txBox="1">
              <a:spLocks noChangeArrowheads="1"/>
            </p:cNvSpPr>
            <p:nvPr/>
          </p:nvSpPr>
          <p:spPr bwMode="auto">
            <a:xfrm>
              <a:off x="7294411" y="2131695"/>
              <a:ext cx="582953" cy="25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solidFill>
                    <a:srgbClr val="006A90"/>
                  </a:solidFill>
                </a:rPr>
                <a:t>Policy</a:t>
              </a:r>
            </a:p>
          </p:txBody>
        </p:sp>
        <p:sp>
          <p:nvSpPr>
            <p:cNvPr id="24597" name="TextBox 39"/>
            <p:cNvSpPr txBox="1">
              <a:spLocks noChangeArrowheads="1"/>
            </p:cNvSpPr>
            <p:nvPr/>
          </p:nvSpPr>
          <p:spPr bwMode="auto">
            <a:xfrm>
              <a:off x="295762" y="1160145"/>
              <a:ext cx="1960281" cy="37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dirty="0">
                  <a:solidFill>
                    <a:srgbClr val="006A90"/>
                  </a:solidFill>
                </a:rPr>
                <a:t>RESEARCH</a:t>
              </a:r>
              <a:endParaRPr lang="en-GB" sz="1100" b="1" dirty="0">
                <a:solidFill>
                  <a:srgbClr val="006A90"/>
                </a:solidFill>
              </a:endParaRPr>
            </a:p>
          </p:txBody>
        </p:sp>
        <p:pic>
          <p:nvPicPr>
            <p:cNvPr id="41" name="Picture 27" descr="http://www.ifm.eng.cam.ac.uk/files/thumbs/Research_thumbs/GVN_Map.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51392" y="1704499"/>
              <a:ext cx="468291" cy="317183"/>
            </a:xfrm>
            <a:prstGeom prst="rect">
              <a:avLst/>
            </a:prstGeom>
            <a:noFill/>
            <a:ln>
              <a:noFill/>
            </a:ln>
            <a:effectLst>
              <a:outerShdw blurRad="50800" dist="1016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7" name="Rectangle 43"/>
          <p:cNvSpPr>
            <a:spLocks noGrp="1" noChangeArrowheads="1"/>
          </p:cNvSpPr>
          <p:nvPr>
            <p:ph type="title"/>
          </p:nvPr>
        </p:nvSpPr>
        <p:spPr>
          <a:xfrm>
            <a:off x="342914" y="158592"/>
            <a:ext cx="6269957" cy="647223"/>
          </a:xfrm>
        </p:spPr>
        <p:txBody>
          <a:bodyPr/>
          <a:lstStyle/>
          <a:p>
            <a:pPr eaLnBrk="1" hangingPunct="1"/>
            <a:r>
              <a:rPr lang="en-GB" sz="3000">
                <a:latin typeface="Arial" charset="0"/>
                <a:ea typeface="ＭＳ Ｐゴシック" charset="0"/>
                <a:cs typeface="ＭＳ Ｐゴシック" charset="0"/>
              </a:rPr>
              <a:t>Institute for Manufacturing</a:t>
            </a:r>
          </a:p>
        </p:txBody>
      </p:sp>
      <p:grpSp>
        <p:nvGrpSpPr>
          <p:cNvPr id="5" name="Group 4"/>
          <p:cNvGrpSpPr/>
          <p:nvPr/>
        </p:nvGrpSpPr>
        <p:grpSpPr>
          <a:xfrm>
            <a:off x="295762" y="4242697"/>
            <a:ext cx="6539792" cy="2407217"/>
            <a:chOff x="295762" y="4242697"/>
            <a:chExt cx="6539792" cy="2407217"/>
          </a:xfrm>
        </p:grpSpPr>
        <p:sp>
          <p:nvSpPr>
            <p:cNvPr id="24603" name="TextBox 39"/>
            <p:cNvSpPr txBox="1">
              <a:spLocks noChangeArrowheads="1"/>
            </p:cNvSpPr>
            <p:nvPr/>
          </p:nvSpPr>
          <p:spPr bwMode="auto">
            <a:xfrm>
              <a:off x="295762" y="4516279"/>
              <a:ext cx="2170202" cy="37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129" tIns="34564" rIns="69129" bIns="3456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a:solidFill>
                    <a:srgbClr val="006A90"/>
                  </a:solidFill>
                </a:rPr>
                <a:t>PRACTICE</a:t>
              </a:r>
            </a:p>
          </p:txBody>
        </p:sp>
        <p:pic>
          <p:nvPicPr>
            <p:cNvPr id="35" name="Picture 4"/>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141105" y="4242697"/>
              <a:ext cx="4694449" cy="240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47211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7"/>
          <p:cNvSpPr>
            <a:spLocks noChangeArrowheads="1"/>
          </p:cNvSpPr>
          <p:nvPr/>
        </p:nvSpPr>
        <p:spPr bwMode="auto">
          <a:xfrm>
            <a:off x="4826000" y="62976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r>
              <a:rPr lang="en-US" sz="1800">
                <a:solidFill>
                  <a:srgbClr val="FFFFFF"/>
                </a:solidFill>
              </a:rPr>
              <a:t>http://www.andrewdunnphoto.com/</a:t>
            </a:r>
            <a:endParaRPr lang="en-GB" sz="1800">
              <a:solidFill>
                <a:srgbClr val="FFFFFF"/>
              </a:solidFill>
            </a:endParaRPr>
          </a:p>
        </p:txBody>
      </p:sp>
    </p:spTree>
    <p:extLst>
      <p:ext uri="{BB962C8B-B14F-4D97-AF65-F5344CB8AC3E}">
        <p14:creationId xmlns:p14="http://schemas.microsoft.com/office/powerpoint/2010/main" val="282909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9925" y="635000"/>
            <a:ext cx="37369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49775" y="327025"/>
            <a:ext cx="412432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3913" y="3494088"/>
            <a:ext cx="3668712"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46600" y="3497263"/>
            <a:ext cx="4135438"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4025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fade">
                                      <p:cBhvr>
                                        <p:cTn id="12" dur="2000"/>
                                        <p:tgtEl>
                                          <p:spTgt spid="27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2000"/>
                                        <p:tgtEl>
                                          <p:spTgt spid="276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fade">
                                      <p:cBhvr>
                                        <p:cTn id="22"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GB">
                <a:latin typeface="Calibri" charset="0"/>
                <a:ea typeface="ＭＳ Ｐゴシック" charset="0"/>
                <a:cs typeface="ＭＳ Ｐゴシック" charset="0"/>
              </a:rPr>
              <a:t>Some numbers</a:t>
            </a:r>
          </a:p>
        </p:txBody>
      </p:sp>
      <p:sp>
        <p:nvSpPr>
          <p:cNvPr id="3" name="Content Placeholder 2"/>
          <p:cNvSpPr>
            <a:spLocks noGrp="1"/>
          </p:cNvSpPr>
          <p:nvPr>
            <p:ph idx="1"/>
          </p:nvPr>
        </p:nvSpPr>
        <p:spPr>
          <a:xfrm>
            <a:off x="711200" y="1504950"/>
            <a:ext cx="9029700" cy="4810125"/>
          </a:xfrm>
        </p:spPr>
        <p:txBody>
          <a:bodyPr/>
          <a:lstStyle/>
          <a:p>
            <a:pPr>
              <a:buFontTx/>
              <a:buNone/>
            </a:pPr>
            <a:r>
              <a:rPr lang="en-GB" sz="4800" b="1" dirty="0">
                <a:latin typeface="Calibri" charset="0"/>
                <a:ea typeface="ＭＳ Ｐゴシック" charset="0"/>
                <a:cs typeface="ＭＳ Ｐゴシック" charset="0"/>
              </a:rPr>
              <a:t>1,575</a:t>
            </a:r>
            <a:r>
              <a:rPr lang="en-GB" sz="4800" dirty="0">
                <a:latin typeface="Calibri" charset="0"/>
                <a:ea typeface="ＭＳ Ｐゴシック" charset="0"/>
                <a:cs typeface="ＭＳ Ｐゴシック" charset="0"/>
              </a:rPr>
              <a:t> technology-based firms</a:t>
            </a:r>
          </a:p>
          <a:p>
            <a:pPr>
              <a:buFontTx/>
              <a:buNone/>
            </a:pPr>
            <a:r>
              <a:rPr lang="en-GB" sz="4800" dirty="0">
                <a:latin typeface="Calibri" charset="0"/>
                <a:ea typeface="ＭＳ Ｐゴシック" charset="0"/>
                <a:cs typeface="ＭＳ Ｐゴシック" charset="0"/>
              </a:rPr>
              <a:t>.. employing </a:t>
            </a:r>
            <a:r>
              <a:rPr lang="en-GB" sz="4800" b="1" dirty="0">
                <a:latin typeface="Calibri" charset="0"/>
                <a:ea typeface="ＭＳ Ｐゴシック" charset="0"/>
                <a:cs typeface="ＭＳ Ｐゴシック" charset="0"/>
              </a:rPr>
              <a:t>57,140</a:t>
            </a:r>
            <a:r>
              <a:rPr lang="en-GB" sz="4800" dirty="0">
                <a:latin typeface="Calibri" charset="0"/>
                <a:ea typeface="ＭＳ Ｐゴシック" charset="0"/>
                <a:cs typeface="ＭＳ Ｐゴシック" charset="0"/>
              </a:rPr>
              <a:t> people</a:t>
            </a:r>
          </a:p>
          <a:p>
            <a:pPr>
              <a:buFontTx/>
              <a:buNone/>
            </a:pPr>
            <a:r>
              <a:rPr lang="en-GB" sz="4800" dirty="0" smtClean="0">
                <a:latin typeface="Calibri" charset="0"/>
                <a:ea typeface="ＭＳ Ｐゴシック" charset="0"/>
                <a:cs typeface="ＭＳ Ｐゴシック" charset="0"/>
              </a:rPr>
              <a:t>.. with </a:t>
            </a:r>
            <a:r>
              <a:rPr lang="en-GB" sz="4800" b="1" dirty="0" smtClean="0">
                <a:latin typeface="Calibri" charset="0"/>
                <a:ea typeface="ＭＳ Ｐゴシック" charset="0"/>
                <a:cs typeface="ＭＳ Ｐゴシック" charset="0"/>
              </a:rPr>
              <a:t>£11.8bn </a:t>
            </a:r>
            <a:r>
              <a:rPr lang="en-GB" sz="4800" dirty="0" smtClean="0">
                <a:latin typeface="Calibri" charset="0"/>
                <a:ea typeface="ＭＳ Ｐゴシック" charset="0"/>
                <a:cs typeface="ＭＳ Ｐゴシック" charset="0"/>
              </a:rPr>
              <a:t>total revenue</a:t>
            </a:r>
          </a:p>
          <a:p>
            <a:pPr>
              <a:buFontTx/>
              <a:buNone/>
            </a:pPr>
            <a:r>
              <a:rPr lang="en-GB" sz="4800" dirty="0" smtClean="0">
                <a:latin typeface="Calibri" charset="0"/>
                <a:ea typeface="ＭＳ Ｐゴシック" charset="0"/>
                <a:cs typeface="ＭＳ Ｐゴシック" charset="0"/>
              </a:rPr>
              <a:t>.. and combined value of </a:t>
            </a:r>
            <a:r>
              <a:rPr lang="en-GB" sz="4800" b="1" dirty="0" smtClean="0">
                <a:latin typeface="Calibri" charset="0"/>
                <a:ea typeface="ＭＳ Ｐゴシック" charset="0"/>
                <a:cs typeface="ＭＳ Ｐゴシック" charset="0"/>
              </a:rPr>
              <a:t>£50bn</a:t>
            </a:r>
          </a:p>
          <a:p>
            <a:pPr>
              <a:buFontTx/>
              <a:buNone/>
            </a:pPr>
            <a:endParaRPr lang="en-GB" sz="4400" dirty="0">
              <a:latin typeface="Calibri" charset="0"/>
              <a:ea typeface="ＭＳ Ｐゴシック" charset="0"/>
              <a:cs typeface="ＭＳ Ｐゴシック" charset="0"/>
            </a:endParaRPr>
          </a:p>
        </p:txBody>
      </p:sp>
      <p:sp>
        <p:nvSpPr>
          <p:cNvPr id="29699" name="TextBox 3"/>
          <p:cNvSpPr txBox="1">
            <a:spLocks noChangeArrowheads="1"/>
          </p:cNvSpPr>
          <p:nvPr/>
        </p:nvSpPr>
        <p:spPr bwMode="auto">
          <a:xfrm>
            <a:off x="2552700" y="5837238"/>
            <a:ext cx="419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GB" sz="1600"/>
              <a:t>www.camclustermap.com; www.svc2uk.com</a:t>
            </a:r>
          </a:p>
        </p:txBody>
      </p:sp>
    </p:spTree>
    <p:extLst>
      <p:ext uri="{BB962C8B-B14F-4D97-AF65-F5344CB8AC3E}">
        <p14:creationId xmlns:p14="http://schemas.microsoft.com/office/powerpoint/2010/main" val="25986905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Helvetica Neu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TM">
  <a:themeElements>
    <a:clrScheme name="CT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T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lnDef>
  </a:objectDefaults>
  <a:extraClrSchemeLst>
    <a:extraClrScheme>
      <a:clrScheme name="CT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T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T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T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T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T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T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IMIS">
      <a:dk1>
        <a:sysClr val="windowText" lastClr="000000"/>
      </a:dk1>
      <a:lt1>
        <a:sysClr val="window" lastClr="FFFFFF"/>
      </a:lt1>
      <a:dk2>
        <a:srgbClr val="005A5A"/>
      </a:dk2>
      <a:lt2>
        <a:srgbClr val="E1F0F0"/>
      </a:lt2>
      <a:accent1>
        <a:srgbClr val="005F5F"/>
      </a:accent1>
      <a:accent2>
        <a:srgbClr val="007878"/>
      </a:accent2>
      <a:accent3>
        <a:srgbClr val="009696"/>
      </a:accent3>
      <a:accent4>
        <a:srgbClr val="00AFAF"/>
      </a:accent4>
      <a:accent5>
        <a:srgbClr val="96D2D2"/>
      </a:accent5>
      <a:accent6>
        <a:srgbClr val="969696"/>
      </a:accent6>
      <a:hlink>
        <a:srgbClr val="00AFA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CTM</Template>
  <TotalTime>10002</TotalTime>
  <Words>2019</Words>
  <Application>Microsoft Macintosh PowerPoint</Application>
  <PresentationFormat>On-screen Show (4:3)</PresentationFormat>
  <Paragraphs>299</Paragraphs>
  <Slides>55</Slides>
  <Notes>9</Notes>
  <HiddenSlides>0</HiddenSlides>
  <MMClips>1</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1_Custom Design</vt:lpstr>
      <vt:lpstr>CTM</vt:lpstr>
      <vt:lpstr>Default Design</vt:lpstr>
      <vt:lpstr>Office Theme</vt:lpstr>
      <vt:lpstr>The emerging role of 3D printing in engineering and innovation education</vt:lpstr>
      <vt:lpstr>Overview</vt:lpstr>
      <vt:lpstr>Overview</vt:lpstr>
      <vt:lpstr>PowerPoint Presentation</vt:lpstr>
      <vt:lpstr>PowerPoint Presentation</vt:lpstr>
      <vt:lpstr>Institute for Manufacturing</vt:lpstr>
      <vt:lpstr>PowerPoint Presentation</vt:lpstr>
      <vt:lpstr>PowerPoint Presentation</vt:lpstr>
      <vt:lpstr>Some numbers</vt:lpstr>
      <vt:lpstr>PowerPoint Presentation</vt:lpstr>
      <vt:lpstr>PowerPoint Presentation</vt:lpstr>
      <vt:lpstr>PowerPoint Presentation</vt:lpstr>
      <vt:lpstr>Overview</vt:lpstr>
      <vt:lpstr>PowerPoint Presentation</vt:lpstr>
      <vt:lpstr>PowerPoint Presentation</vt:lpstr>
      <vt:lpstr>Changing UK context for university innovation</vt:lpstr>
      <vt:lpstr>Shortage of engineers - Perceptions of engineering</vt:lpstr>
      <vt:lpstr>Overview</vt:lpstr>
      <vt:lpstr>PowerPoint Presentation</vt:lpstr>
      <vt:lpstr>PowerPoint Presentation</vt:lpstr>
      <vt:lpstr>2008</vt:lpstr>
      <vt:lpstr>2009</vt:lpstr>
      <vt:lpstr>2010</vt:lpstr>
      <vt:lpstr>2011</vt:lpstr>
      <vt:lpstr>2012</vt:lpstr>
      <vt:lpstr>2013</vt:lpstr>
      <vt:lpstr>PowerPoint Presentation</vt:lpstr>
      <vt:lpstr>2015</vt:lpstr>
      <vt:lpstr>PowerPoint Presentation</vt:lpstr>
      <vt:lpstr>PowerPoint Presentation</vt:lpstr>
      <vt:lpstr>PowerPoint Presentation</vt:lpstr>
      <vt:lpstr>Three 3DP-AM projects: www.dfab.info</vt:lpstr>
      <vt:lpstr>Evolution of Additive Manufacturing / 3DP applications</vt:lpstr>
      <vt:lpstr>Potential for mass customisation</vt:lpstr>
      <vt:lpstr>PowerPoint Presentation</vt:lpstr>
      <vt:lpstr>Structuring the big issues</vt:lpstr>
      <vt:lpstr>Looking backwards and forwards</vt:lpstr>
      <vt:lpstr>PowerPoint Presentation</vt:lpstr>
      <vt:lpstr>PowerPoint Presentation</vt:lpstr>
      <vt:lpstr>PowerPoint Presentation</vt:lpstr>
      <vt:lpstr>3DP-RDM:  Defining the Research Agenda for 3D printing-enabled re-distributed manufacturing</vt:lpstr>
      <vt:lpstr>PowerPoint Presentation</vt:lpstr>
      <vt:lpstr>PowerPoint Presentation</vt:lpstr>
      <vt:lpstr>PowerPoint Presentation</vt:lpstr>
      <vt:lpstr>PowerPoint Presentation</vt:lpstr>
      <vt:lpstr>www.amnationalstrategy.uk</vt:lpstr>
      <vt:lpstr>PowerPoint Presentation</vt:lpstr>
      <vt:lpstr>PowerPoint Presentation</vt:lpstr>
      <vt:lpstr>Is this ‘just another production process’?</vt:lpstr>
      <vt:lpstr>Is this a like computing in the 70/80s?</vt:lpstr>
      <vt:lpstr>Is this part of something much bigger?</vt:lpstr>
      <vt:lpstr>3D Printing &amp; engineering/innovation education – areas for investigation</vt:lpstr>
      <vt:lpstr>The two sides of ‘rapid’</vt:lpstr>
      <vt:lpstr>Summary</vt:lpstr>
      <vt:lpstr>PowerPoint Presentation</vt:lpstr>
    </vt:vector>
  </TitlesOfParts>
  <Manager/>
  <Company>IfM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4E4: Management of Technology  Session 1.  Introduction: Technology in the Business Context</dc:title>
  <dc:subject/>
  <dc:creator>Tim Minshall</dc:creator>
  <cp:keywords/>
  <dc:description/>
  <cp:lastModifiedBy>Tim Minshall</cp:lastModifiedBy>
  <cp:revision>202</cp:revision>
  <cp:lastPrinted>2015-07-01T09:39:10Z</cp:lastPrinted>
  <dcterms:created xsi:type="dcterms:W3CDTF">2014-03-28T12:55:56Z</dcterms:created>
  <dcterms:modified xsi:type="dcterms:W3CDTF">2016-01-07T16:55:32Z</dcterms:modified>
  <cp:category/>
</cp:coreProperties>
</file>