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89" r:id="rId3"/>
    <p:sldMasterId id="2147483697" r:id="rId4"/>
    <p:sldMasterId id="2147483704" r:id="rId5"/>
    <p:sldMasterId id="2147483711" r:id="rId6"/>
    <p:sldMasterId id="2147483732" r:id="rId7"/>
    <p:sldMasterId id="2147483721" r:id="rId8"/>
  </p:sldMasterIdLst>
  <p:notesMasterIdLst>
    <p:notesMasterId r:id="rId34"/>
  </p:notesMasterIdLst>
  <p:handoutMasterIdLst>
    <p:handoutMasterId r:id="rId35"/>
  </p:handoutMasterIdLst>
  <p:sldIdLst>
    <p:sldId id="256" r:id="rId9"/>
    <p:sldId id="268" r:id="rId10"/>
    <p:sldId id="273" r:id="rId11"/>
    <p:sldId id="263" r:id="rId12"/>
    <p:sldId id="266" r:id="rId13"/>
    <p:sldId id="260" r:id="rId14"/>
    <p:sldId id="278" r:id="rId15"/>
    <p:sldId id="261" r:id="rId16"/>
    <p:sldId id="271" r:id="rId17"/>
    <p:sldId id="265" r:id="rId18"/>
    <p:sldId id="276" r:id="rId19"/>
    <p:sldId id="280" r:id="rId20"/>
    <p:sldId id="267" r:id="rId21"/>
    <p:sldId id="279" r:id="rId22"/>
    <p:sldId id="269" r:id="rId23"/>
    <p:sldId id="282" r:id="rId24"/>
    <p:sldId id="277" r:id="rId25"/>
    <p:sldId id="274" r:id="rId26"/>
    <p:sldId id="286" r:id="rId27"/>
    <p:sldId id="283" r:id="rId28"/>
    <p:sldId id="281" r:id="rId29"/>
    <p:sldId id="285" r:id="rId30"/>
    <p:sldId id="284" r:id="rId31"/>
    <p:sldId id="264" r:id="rId32"/>
    <p:sldId id="262" r:id="rId3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9D1F-C9FE-46E0-A116-92F6CCD703C7}" type="datetimeFigureOut">
              <a:rPr lang="fi-FI" smtClean="0"/>
              <a:t>14.1.2016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343F-9824-47DA-832D-98C4407E21D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215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A5ACC-5C65-4F1B-8805-2DD91D7A6691}" type="datetimeFigureOut">
              <a:rPr lang="fi-FI" smtClean="0"/>
              <a:t>14.1.2016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10DF-307E-4FA2-9FF5-61F79283083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87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Otsikkodia: JSBE 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Palatino" pitchFamily="18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50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17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98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8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9807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00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500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34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10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56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9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Otsikkodia: JS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Palatino" pitchFamily="18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57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9807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916-25BD-40A9-99A6-FBBC3539F8B4}" type="datetimeFigureOut">
              <a:rPr lang="fi-FI" smtClean="0"/>
              <a:t>14.1.2016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3F86-73B8-4E31-9FBA-3220C3D95E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0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2463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SBE sisältödiat: valkoinen + JS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92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34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9807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64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688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80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5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. Otsikkodia: JSBE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rgbClr val="A3057F"/>
                </a:solidFill>
                <a:latin typeface="Palatino" pitchFamily="18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570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15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03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63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3921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99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7014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47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33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87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4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. lopetusdia: JSBE 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02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686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87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30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212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4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10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89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21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. lopetusdia: JS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 lopetusdia: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72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8834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70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323B-DAAA-48F8-95C8-F8E9E52568C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2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74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50000"/>
        <a:buFont typeface="Wingdings" pitchFamily="2" charset="2"/>
        <a:buChar char="Ø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0D2A-C38E-4479-9CDF-11458B68951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5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5D9A-7773-4D73-8EDC-F69A979AAB7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227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31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A3057F"/>
          </a:solidFill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5D9A-7773-4D73-8EDC-F69A979AAB7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086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30" r:id="rId7"/>
    <p:sldLayoutId id="2147483742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A3057F"/>
          </a:solidFill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5D9A-7773-4D73-8EDC-F69A979AAB7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60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10" r:id="rId3"/>
    <p:sldLayoutId id="214748372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A3057F"/>
          </a:solidFill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A4AC-46AF-46C7-9F42-DC6F9B58CFF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8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/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A4AC-46AF-46C7-9F42-DC6F9B58CFF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/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Virpi Malin 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A4AC-46AF-46C7-9F42-DC6F9B58CFF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0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/>
          <a:latin typeface="Palatin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2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nina@kasvunroihu.fi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51520" y="1804174"/>
            <a:ext cx="7772400" cy="2088232"/>
          </a:xfrm>
        </p:spPr>
        <p:txBody>
          <a:bodyPr>
            <a:noAutofit/>
          </a:bodyPr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en-GB" sz="2800" dirty="0" err="1" smtClean="0"/>
              <a:t>Kasvu</a:t>
            </a:r>
            <a:r>
              <a:rPr lang="en-GB" sz="2800" dirty="0" smtClean="0"/>
              <a:t> (=growth) open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400" dirty="0"/>
              <a:t> 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24127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GVL Network Initiative of a Growth Plan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 –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National Phenomenon Having an Impact on Economy in Finland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088" y="5245135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Venture Lab Summit, Jan 8</a:t>
            </a:r>
            <a:r>
              <a:rPr lang="en-US" sz="20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</a:p>
          <a:p>
            <a:pPr algn="r"/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Mari Suoranta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Runway-to-Growth Day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Sparring sessions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11560" y="1600200"/>
            <a:ext cx="8208912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US" sz="1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42194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Runway-to-Growth Day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Sparring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sessions e.g. Berkeley 2011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51520" y="177281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FINANCE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(growth funding prospects, including VC): David Epstein, Epstein Advisors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GOVERNANCE (key admin &amp; fiscal issues related to growth): Claire Hayes, PwC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LEGAL (contractual and IPR related questions): Mark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Ostrau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Fenwick &amp; West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MARKETING (branding and sales topics): Sami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Keinanen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PARTNERSHIPS (supply and distribution alliances):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Kelly, Woods &amp; Kelly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8313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9036496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1642194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asvu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2015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numbers 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51520" y="213285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over 900 experienced managers met 455 small and medium size companies for a total amount of time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exceeding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4550 hours in 114 event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903649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Testimonials – </a:t>
            </a:r>
            <a:r>
              <a:rPr lang="en-US" dirty="0" smtClean="0"/>
              <a:t>Proof </a:t>
            </a:r>
            <a:r>
              <a:rPr lang="en-US" dirty="0" smtClean="0"/>
              <a:t>of </a:t>
            </a:r>
            <a:r>
              <a:rPr lang="en-US" dirty="0" smtClean="0"/>
              <a:t>Concept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8407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51125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6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51520" y="1099281"/>
            <a:ext cx="8208912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university research project idea and concept </a:t>
            </a:r>
          </a:p>
          <a:p>
            <a:pPr marL="0" indent="0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sz="2800" dirty="0" smtClean="0">
                <a:latin typeface="Times New Roman"/>
                <a:cs typeface="Times New Roman"/>
              </a:rPr>
              <a:t>→  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phenomenon  </a:t>
            </a:r>
          </a:p>
          <a:p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of charge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experts/mentors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 their time and knowhow for the greater good (2015 estimate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4550 hours in 114 event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days)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Enabled by the sponsors and partnerships     </a:t>
            </a: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77768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51520" y="1099281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 the </a:t>
            </a: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“pay it forward”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in Finland    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4087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&amp; Future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11560" y="1600200"/>
            <a:ext cx="8208912" cy="4525963"/>
          </a:xfrm>
        </p:spPr>
        <p:txBody>
          <a:bodyPr>
            <a:normAutofit fontScale="92500"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is a growth business in itself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and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inception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companies for example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Roihu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Ltd to take care organization and facilitation of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asvu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processes </a:t>
            </a:r>
            <a:r>
              <a:rPr lang="en-GB" sz="2800" dirty="0" smtClean="0">
                <a:latin typeface="Times New Roman"/>
                <a:cs typeface="Times New Roman"/>
              </a:rPr>
              <a:t>→ 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spillover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effects  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 education,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growth track for students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Internationalization of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asvu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concept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will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organized in London, Stockholm, Oslo, Copenhagen and Saint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Petersburg </a:t>
            </a: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704856" cy="53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Co-Operation   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79512" y="1844824"/>
            <a:ext cx="849694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Nina Rautiainen</a:t>
            </a:r>
          </a:p>
          <a:p>
            <a:pPr marL="0" indent="0">
              <a:buNone/>
            </a:pPr>
            <a:r>
              <a:rPr lang="fi-F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  <a:r>
              <a:rPr lang="fi-F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CBO </a:t>
            </a:r>
            <a:endParaRPr lang="fi-F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Kasvun 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Roihu </a:t>
            </a:r>
            <a:r>
              <a:rPr lang="fi-F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Ltd 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nina@kasvunroihu.fi</a:t>
            </a:r>
            <a:r>
              <a:rPr lang="fi-F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i-F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+358 44 044 111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://www.kasvuopen.fi/en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https://www.youtube.com/watch?v=Ige9YHaJ9GM</a:t>
            </a: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 &amp;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Kangasvieri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 (2015) “Bolstering firm growth: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asvu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2014”. MSc. thesis. </a:t>
            </a: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Puistovirta, N. (2014) “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Yritysten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saamat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resurssit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2012 –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sparrausprosessista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MSc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thesis.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Comparative, global studies?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A305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b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ari.suoranta@jyu.fi</a:t>
            </a:r>
            <a:endParaRPr lang="en-GB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11560" y="1600200"/>
            <a:ext cx="8208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2809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67113" y="533400"/>
            <a:ext cx="611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fi-FI" sz="2800" b="1" i="1">
                <a:latin typeface="Times New Roman" pitchFamily="18" charset="0"/>
                <a:cs typeface="Times New Roman" pitchFamily="18" charset="0"/>
              </a:rPr>
              <a:t>University of Jyväskylä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791075" y="1268413"/>
            <a:ext cx="46085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Clr>
                <a:srgbClr val="C84820"/>
              </a:buClr>
              <a:buSzPct val="110000"/>
            </a:pPr>
            <a:r>
              <a:rPr lang="fi-FI" sz="2000" dirty="0" smtClean="0"/>
              <a:t> 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i-FI" sz="2400" dirty="0" err="1" smtClean="0">
                <a:latin typeface="Times New Roman" pitchFamily="18" charset="0"/>
                <a:cs typeface="Times New Roman" pitchFamily="18" charset="0"/>
              </a:rPr>
              <a:t>ounded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in 1934</a:t>
            </a:r>
          </a:p>
          <a:p>
            <a:pPr>
              <a:lnSpc>
                <a:spcPct val="85000"/>
              </a:lnSpc>
              <a:buClr>
                <a:srgbClr val="C84820"/>
              </a:buClr>
              <a:buSzPct val="95000"/>
              <a:buFont typeface="Arial" charset="0"/>
              <a:buBlip>
                <a:blip r:embed="rId2"/>
              </a:buBlip>
            </a:pP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Clr>
                <a:srgbClr val="C84820"/>
              </a:buClr>
              <a:buSzPct val="95000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C84820"/>
              </a:buClr>
              <a:buSzPct val="95000"/>
              <a:buFont typeface="Arial" charset="0"/>
              <a:buNone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in Finland</a:t>
            </a:r>
          </a:p>
          <a:p>
            <a:pPr>
              <a:lnSpc>
                <a:spcPct val="85000"/>
              </a:lnSpc>
              <a:buClr>
                <a:srgbClr val="C84820"/>
              </a:buClr>
              <a:buSzPct val="95000"/>
              <a:buFont typeface="Arial" charset="0"/>
              <a:buNone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indent="0">
              <a:buClr>
                <a:srgbClr val="C84820"/>
              </a:buClr>
              <a:buSzPct val="95000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204</a:t>
            </a:r>
          </a:p>
          <a:p>
            <a:pPr>
              <a:buClr>
                <a:srgbClr val="C84820"/>
              </a:buClr>
              <a:buSzPct val="95000"/>
              <a:buFont typeface="Arial" charset="0"/>
              <a:buNone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euro</a:t>
            </a:r>
          </a:p>
          <a:p>
            <a:pPr>
              <a:lnSpc>
                <a:spcPct val="85000"/>
              </a:lnSpc>
              <a:buClr>
                <a:srgbClr val="C84820"/>
              </a:buClr>
              <a:buSzPct val="95000"/>
              <a:buFont typeface="Arial" charset="0"/>
              <a:buBlip>
                <a:blip r:embed="rId2"/>
              </a:buBlip>
            </a:pP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85000"/>
              </a:lnSpc>
              <a:buClr>
                <a:srgbClr val="C84820"/>
              </a:buClr>
              <a:buSzPct val="95000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faculties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85000"/>
              </a:lnSpc>
              <a:buClr>
                <a:srgbClr val="C84820"/>
              </a:buClr>
              <a:buSzPct val="95000"/>
            </a:pP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85000"/>
              </a:lnSpc>
              <a:buClr>
                <a:srgbClr val="C84820"/>
              </a:buClr>
              <a:buSzPct val="95000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15,000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students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Clr>
                <a:srgbClr val="C84820"/>
              </a:buClr>
              <a:buSzPct val="95000"/>
              <a:buFont typeface="Arial" charset="0"/>
              <a:buBlip>
                <a:blip r:embed="rId2"/>
              </a:buBlip>
            </a:pP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85000"/>
              </a:lnSpc>
              <a:buClr>
                <a:srgbClr val="C84820"/>
              </a:buClr>
              <a:buSzPct val="95000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err="1" smtClean="0"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fi-FI" sz="2400" dirty="0" err="1" smtClean="0"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err="1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 2,600</a:t>
            </a:r>
          </a:p>
          <a:p>
            <a:pPr>
              <a:lnSpc>
                <a:spcPct val="80000"/>
              </a:lnSpc>
              <a:buClr>
                <a:srgbClr val="C84820"/>
              </a:buClr>
              <a:buSzPct val="85000"/>
              <a:buFont typeface="Arial" charset="0"/>
              <a:buChar char="►"/>
            </a:pPr>
            <a:endParaRPr lang="fi-FI" sz="2200" dirty="0"/>
          </a:p>
          <a:p>
            <a:pPr>
              <a:lnSpc>
                <a:spcPct val="80000"/>
              </a:lnSpc>
              <a:buClr>
                <a:srgbClr val="C84820"/>
              </a:buClr>
              <a:buSzPct val="85000"/>
              <a:buFont typeface="Arial" charset="0"/>
              <a:buNone/>
            </a:pPr>
            <a:endParaRPr lang="fi-FI" sz="2400" dirty="0">
              <a:solidFill>
                <a:schemeClr val="bg1"/>
              </a:solidFill>
            </a:endParaRPr>
          </a:p>
        </p:txBody>
      </p:sp>
      <p:grpSp>
        <p:nvGrpSpPr>
          <p:cNvPr id="6148" name="Group 23"/>
          <p:cNvGrpSpPr>
            <a:grpSpLocks/>
          </p:cNvGrpSpPr>
          <p:nvPr/>
        </p:nvGrpSpPr>
        <p:grpSpPr bwMode="auto">
          <a:xfrm>
            <a:off x="769144" y="404813"/>
            <a:ext cx="3811588" cy="5530850"/>
            <a:chOff x="340" y="255"/>
            <a:chExt cx="2401" cy="3484"/>
          </a:xfrm>
        </p:grpSpPr>
        <p:pic>
          <p:nvPicPr>
            <p:cNvPr id="9221" name="Picture 7" descr="eurooppa kopio_si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255"/>
              <a:ext cx="2401" cy="3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810" y="2104"/>
              <a:ext cx="5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b="1"/>
                <a:t>London</a:t>
              </a: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965" y="2612"/>
              <a:ext cx="3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b="1"/>
                <a:t>Paris</a:t>
              </a:r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1487" y="2053"/>
              <a:ext cx="4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b="1"/>
                <a:t>Berlin</a:t>
              </a:r>
            </a:p>
          </p:txBody>
        </p:sp>
        <p:sp>
          <p:nvSpPr>
            <p:cNvPr id="6153" name="Text Box 11"/>
            <p:cNvSpPr txBox="1">
              <a:spLocks noChangeArrowheads="1"/>
            </p:cNvSpPr>
            <p:nvPr/>
          </p:nvSpPr>
          <p:spPr bwMode="auto">
            <a:xfrm>
              <a:off x="550" y="3092"/>
              <a:ext cx="4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b="1"/>
                <a:t>Madrid</a:t>
              </a:r>
            </a:p>
          </p:txBody>
        </p:sp>
        <p:sp>
          <p:nvSpPr>
            <p:cNvPr id="6154" name="Text Box 12"/>
            <p:cNvSpPr txBox="1">
              <a:spLocks noChangeArrowheads="1"/>
            </p:cNvSpPr>
            <p:nvPr/>
          </p:nvSpPr>
          <p:spPr bwMode="auto">
            <a:xfrm>
              <a:off x="1685" y="2995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b="1"/>
                <a:t>Rome</a:t>
              </a:r>
            </a:p>
          </p:txBody>
        </p:sp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2165" y="334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i-FI" b="1"/>
                <a:t>Athens</a:t>
              </a:r>
            </a:p>
          </p:txBody>
        </p:sp>
        <p:sp>
          <p:nvSpPr>
            <p:cNvPr id="615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798" y="1085"/>
              <a:ext cx="604" cy="13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i-FI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Helvetica Black"/>
                </a:rPr>
                <a:t>FINLAND</a:t>
              </a:r>
            </a:p>
          </p:txBody>
        </p:sp>
        <p:sp>
          <p:nvSpPr>
            <p:cNvPr id="615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55" y="1417"/>
              <a:ext cx="604" cy="1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i-FI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Jyväskylä</a:t>
              </a:r>
            </a:p>
          </p:txBody>
        </p:sp>
        <p:sp>
          <p:nvSpPr>
            <p:cNvPr id="6158" name="Oval 16"/>
            <p:cNvSpPr>
              <a:spLocks noChangeArrowheads="1"/>
            </p:cNvSpPr>
            <p:nvPr/>
          </p:nvSpPr>
          <p:spPr bwMode="auto">
            <a:xfrm>
              <a:off x="1039" y="2263"/>
              <a:ext cx="65" cy="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59" name="Oval 17"/>
            <p:cNvSpPr>
              <a:spLocks noChangeArrowheads="1"/>
            </p:cNvSpPr>
            <p:nvPr/>
          </p:nvSpPr>
          <p:spPr bwMode="auto">
            <a:xfrm>
              <a:off x="1628" y="2219"/>
              <a:ext cx="65" cy="6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60" name="Oval 18"/>
            <p:cNvSpPr>
              <a:spLocks noChangeArrowheads="1"/>
            </p:cNvSpPr>
            <p:nvPr/>
          </p:nvSpPr>
          <p:spPr bwMode="auto">
            <a:xfrm>
              <a:off x="1127" y="2569"/>
              <a:ext cx="66" cy="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61" name="Oval 19"/>
            <p:cNvSpPr>
              <a:spLocks noChangeArrowheads="1"/>
            </p:cNvSpPr>
            <p:nvPr/>
          </p:nvSpPr>
          <p:spPr bwMode="auto">
            <a:xfrm>
              <a:off x="755" y="3049"/>
              <a:ext cx="65" cy="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62" name="Oval 20"/>
            <p:cNvSpPr>
              <a:spLocks noChangeArrowheads="1"/>
            </p:cNvSpPr>
            <p:nvPr/>
          </p:nvSpPr>
          <p:spPr bwMode="auto">
            <a:xfrm>
              <a:off x="1650" y="3049"/>
              <a:ext cx="65" cy="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63" name="Oval 21"/>
            <p:cNvSpPr>
              <a:spLocks noChangeArrowheads="1"/>
            </p:cNvSpPr>
            <p:nvPr/>
          </p:nvSpPr>
          <p:spPr bwMode="auto">
            <a:xfrm>
              <a:off x="2348" y="3311"/>
              <a:ext cx="66" cy="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6164" name="Oval 22"/>
            <p:cNvSpPr>
              <a:spLocks noChangeArrowheads="1"/>
            </p:cNvSpPr>
            <p:nvPr/>
          </p:nvSpPr>
          <p:spPr bwMode="auto">
            <a:xfrm>
              <a:off x="2064" y="1346"/>
              <a:ext cx="66" cy="6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705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10873"/>
            <a:ext cx="7772400" cy="864095"/>
          </a:xfrm>
        </p:spPr>
        <p:txBody>
          <a:bodyPr/>
          <a:lstStyle/>
          <a:p>
            <a:pPr algn="l"/>
            <a:r>
              <a:rPr lang="fi-FI" dirty="0" smtClean="0">
                <a:latin typeface="Brush Script MT" pitchFamily="66" charset="0"/>
              </a:rPr>
              <a:t>Mari Suoranta </a:t>
            </a:r>
            <a:endParaRPr lang="fi-FI" dirty="0">
              <a:latin typeface="Brush Scrip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568952" cy="41764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Professor; since 2003 at JSBE</a:t>
            </a:r>
          </a:p>
          <a:p>
            <a:pPr algn="l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2008, 2010-2011, 2013-2014 Visiting Scholar/Fulbright Senior Fellow, UC Berkeley (US)</a:t>
            </a:r>
          </a:p>
          <a:p>
            <a:pPr algn="l"/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Visiting Scholar, Birmingham Business School (UK) 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interests: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ntrepreneurial Marketing, SMEs, Firm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rowth, High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irms, Entrepreneurship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ducation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Teaching: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Innovative Marketing, Venture Lab, Selling, Research Methodology etc.</a:t>
            </a:r>
          </a:p>
          <a:p>
            <a:pPr algn="l"/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1860612" cy="16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018"/>
            <a:ext cx="3456384" cy="102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23528" y="692696"/>
            <a:ext cx="7772400" cy="2088232"/>
          </a:xfrm>
        </p:spPr>
        <p:txBody>
          <a:bodyPr>
            <a:noAutofit/>
          </a:bodyPr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en-GB" sz="2400" dirty="0" smtClean="0"/>
              <a:t>Agenda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 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70567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– What 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– Why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– How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– Impact &amp; Future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3568" y="1556792"/>
            <a:ext cx="820891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06489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What? 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4896544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Kasvu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 is not just a typical business plan competition but it is the largest project for sparring eager to grow companies with growth experts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competition every growth company has an opportunity to present their growth plan to a great number of experts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of charge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companies have a clarified growth plan, enlarged network of the best possible growth venture experts and investors 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just for startups or early stage businesses but 2 series: Startup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Again</a:t>
            </a:r>
            <a:endParaRPr lang="en-GB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new initiatives were needed?</a:t>
            </a:r>
            <a:br>
              <a:rPr lang="en-GB" dirty="0" smtClean="0"/>
            </a:br>
            <a:r>
              <a:rPr lang="en-GB" sz="4000" dirty="0" smtClean="0"/>
              <a:t>Brief History of </a:t>
            </a:r>
            <a:r>
              <a:rPr lang="en-GB" sz="4000" dirty="0" err="1" smtClean="0"/>
              <a:t>Kasvu</a:t>
            </a:r>
            <a:r>
              <a:rPr lang="en-GB" sz="4000" dirty="0" smtClean="0"/>
              <a:t> Open </a:t>
            </a:r>
            <a:endParaRPr lang="en-GB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468052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2008 economic downturn, 2015 GDP annual growth rate 0.2% in Finland   </a:t>
            </a:r>
          </a:p>
          <a:p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Entrepreneurship Monitor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e.g.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of Finnish early-stage entrepreneurs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orientation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2009-2010 Research project “Runway-to-Growth” funded by the TEKES Finnish Funding Agency for Innovation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testing Runway-to-Growth tool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some trial Runway-to-Growth workshop/sparring events also in Berkeley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and San Jose 2012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project ideas and concepts were handed over to the Central Finland Chamber of Commerce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1800" dirty="0" smtClean="0">
              <a:solidFill>
                <a:srgbClr val="A30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9875"/>
            <a:ext cx="8136904" cy="1143000"/>
          </a:xfrm>
        </p:spPr>
        <p:txBody>
          <a:bodyPr/>
          <a:lstStyle/>
          <a:p>
            <a:pPr algn="l"/>
            <a:r>
              <a:rPr lang="fi-FI" sz="1800" b="1" i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> of Jyväskylä, Finland – UC </a:t>
            </a:r>
            <a:r>
              <a:rPr lang="fi-FI" sz="1800" b="1" i="1" dirty="0" err="1" smtClean="0">
                <a:latin typeface="Times New Roman" pitchFamily="18" charset="0"/>
                <a:cs typeface="Times New Roman" pitchFamily="18" charset="0"/>
              </a:rPr>
              <a:t>Berkeley</a:t>
            </a: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>, USA – IIT </a:t>
            </a:r>
            <a:r>
              <a:rPr lang="fi-FI" sz="1800" b="1" i="1" dirty="0" err="1" smtClean="0">
                <a:latin typeface="Times New Roman" pitchFamily="18" charset="0"/>
                <a:cs typeface="Times New Roman" pitchFamily="18" charset="0"/>
              </a:rPr>
              <a:t>Kharagpur</a:t>
            </a: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i-FI" sz="1800" b="1" i="1" dirty="0" err="1" smtClean="0"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>           Marko Seppä                             </a:t>
            </a:r>
            <a:r>
              <a:rPr lang="fi-FI" sz="1800" b="1" i="1" dirty="0" err="1" smtClean="0">
                <a:latin typeface="Times New Roman" pitchFamily="18" charset="0"/>
                <a:cs typeface="Times New Roman" pitchFamily="18" charset="0"/>
              </a:rPr>
              <a:t>Ikhlaq</a:t>
            </a: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1800" b="1" i="1" dirty="0" err="1" smtClean="0">
                <a:latin typeface="Times New Roman" pitchFamily="18" charset="0"/>
                <a:cs typeface="Times New Roman" pitchFamily="18" charset="0"/>
              </a:rPr>
              <a:t>Sidhu</a:t>
            </a:r>
            <a:r>
              <a:rPr lang="fi-FI" sz="1800" b="1" i="1" dirty="0" smtClean="0">
                <a:latin typeface="Times New Roman" pitchFamily="18" charset="0"/>
                <a:cs typeface="Times New Roman" pitchFamily="18" charset="0"/>
              </a:rPr>
              <a:t>            Dhrubes Biswas</a:t>
            </a:r>
            <a:endParaRPr lang="fi-FI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840760" cy="4320480"/>
          </a:xfrm>
        </p:spPr>
      </p:pic>
    </p:spTree>
    <p:extLst>
      <p:ext uri="{BB962C8B-B14F-4D97-AF65-F5344CB8AC3E}">
        <p14:creationId xmlns:p14="http://schemas.microsoft.com/office/powerpoint/2010/main" val="19605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BE Otsikkodi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SBE lopetusdi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SBE sisältödiat: valko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SBE sisältödiat: valkoinen + kul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SBE sisältödiat: valkoinen + JSB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SBE sisältödiat: violett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SBE sisältödiat: violetti + JSB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JSBE sisältödiat: violetti + leht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689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JSBE Otsikkodiat</vt:lpstr>
      <vt:lpstr>JSBE lopetusdiat</vt:lpstr>
      <vt:lpstr>JSBE sisältödiat: valkoinen</vt:lpstr>
      <vt:lpstr>JSBE sisältödiat: valkoinen + kulma</vt:lpstr>
      <vt:lpstr>JSBE sisältödiat: valkoinen + JSBE</vt:lpstr>
      <vt:lpstr>JSBE sisältödiat: violetti</vt:lpstr>
      <vt:lpstr>JSBE sisältödiat: violetti + JSBE</vt:lpstr>
      <vt:lpstr>JSBE sisältödiat: violetti + lehti</vt:lpstr>
      <vt:lpstr> Kasvu (=growth) open   </vt:lpstr>
      <vt:lpstr>PowerPoint Presentation</vt:lpstr>
      <vt:lpstr>PowerPoint Presentation</vt:lpstr>
      <vt:lpstr>Mari Suoranta </vt:lpstr>
      <vt:lpstr> Agenda   </vt:lpstr>
      <vt:lpstr>PowerPoint Presentation</vt:lpstr>
      <vt:lpstr>What? </vt:lpstr>
      <vt:lpstr>Why new initiatives were needed? Brief History of Kasvu Open </vt:lpstr>
      <vt:lpstr>University of Jyväskylä, Finland – UC Berkeley, USA – IIT Kharagpur, India            Marko Seppä                             Ikhlaq Sidhu            Dhrubes Biswas</vt:lpstr>
      <vt:lpstr>Runway-to-Growth Day Sparring sessions </vt:lpstr>
      <vt:lpstr> Runway-to-Growth Day Sparring sessions e.g. Berkeley 2011 </vt:lpstr>
      <vt:lpstr>PowerPoint Presentation</vt:lpstr>
      <vt:lpstr>PowerPoint Presentation</vt:lpstr>
      <vt:lpstr> Kasvu Open 2015 Some numbers  </vt:lpstr>
      <vt:lpstr>PowerPoint Presentation</vt:lpstr>
      <vt:lpstr>PowerPoint Presentation</vt:lpstr>
      <vt:lpstr>Testimonials – Proof of Concept </vt:lpstr>
      <vt:lpstr>Impact </vt:lpstr>
      <vt:lpstr>PowerPoint Presentation</vt:lpstr>
      <vt:lpstr>Impact </vt:lpstr>
      <vt:lpstr>Impact &amp; Future </vt:lpstr>
      <vt:lpstr>PowerPoint Presentation</vt:lpstr>
      <vt:lpstr>More Info &amp; Co-Operation    </vt:lpstr>
      <vt:lpstr>Research on Kasvu Open  </vt:lpstr>
      <vt:lpstr>Thank You! mari.suoranta@jyu.fi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Mielonen Katja</dc:creator>
  <cp:lastModifiedBy>Suoranta Mari</cp:lastModifiedBy>
  <cp:revision>96</cp:revision>
  <dcterms:created xsi:type="dcterms:W3CDTF">2013-06-19T07:26:47Z</dcterms:created>
  <dcterms:modified xsi:type="dcterms:W3CDTF">2016-01-14T05:49:10Z</dcterms:modified>
</cp:coreProperties>
</file>